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Nanum Gothic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79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EFDC901-5785-435C-833E-829D317055A9}">
  <a:tblStyle styleId="{EEFDC901-5785-435C-833E-829D317055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79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anumGothic-regular.fntdata"/><Relationship Id="rId47" Type="http://schemas.openxmlformats.org/officeDocument/2006/relationships/slide" Target="slides/slide41.xml"/><Relationship Id="rId49" Type="http://schemas.openxmlformats.org/officeDocument/2006/relationships/font" Target="fonts/NanumGothic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a4a54d1d6_5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a4a54d1d6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a4a54d1d6_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a4a54d1d6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a4a54d1d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a4a54d1d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a4a54d1d6_5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a4a54d1d6_5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a4a54d1d6_5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a4a54d1d6_5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c65994daa_4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c65994daa_4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c65994da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c65994da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c65994daa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c65994daa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c65994daa_4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c65994daa_4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c65994daa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c65994daa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a4a54d1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7a4a54d1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c65994daa_4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c65994daa_4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c65994da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c65994da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c65994daa_1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c65994daa_1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c65994daa_4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c65994daa_4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c65994daa_4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c65994daa_4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c65994daa_4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dc65994daa_4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c65994daa_4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c65994daa_4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c65994daa_4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dc65994daa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c65994daa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c65994daa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c65994daa_4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c65994daa_4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a4a54d1d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a4a54d1d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c65994daa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c65994daa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c65994daa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c65994daa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c65994daa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c65994daa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c65994daa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c65994daa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dc65994daa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dc65994daa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c65994daa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dc65994daa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c65994daa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c65994daa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a4a54d1d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a4a54d1d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dc65994daa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dc65994daa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c65994daa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c65994daa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a4a54d1d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a4a54d1d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c65994daa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dc65994daa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a4a54d1d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a4a54d1d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c65994daa_4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c65994daa_4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c65994daa_4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c65994daa_4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a4a54d1d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a4a54d1d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a4a54d1d6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a4a54d1d6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a4a54d1d6_5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a4a54d1d6_5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34.png"/><Relationship Id="rId7" Type="http://schemas.openxmlformats.org/officeDocument/2006/relationships/hyperlink" Target="https://openreview.net/forum?id=BylRkAEKDH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49.png"/><Relationship Id="rId5" Type="http://schemas.openxmlformats.org/officeDocument/2006/relationships/image" Target="../media/image46.png"/><Relationship Id="rId6" Type="http://schemas.openxmlformats.org/officeDocument/2006/relationships/image" Target="../media/image43.png"/><Relationship Id="rId7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Relationship Id="rId6" Type="http://schemas.openxmlformats.org/officeDocument/2006/relationships/image" Target="../media/image41.png"/><Relationship Id="rId7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Relationship Id="rId6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.png"/><Relationship Id="rId4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dacon.io/competitions/official/235713/codeshare/2746?page=1&amp;dtype=recent" TargetMode="External"/><Relationship Id="rId4" Type="http://schemas.openxmlformats.org/officeDocument/2006/relationships/hyperlink" Target="https://www.kaggle.com/c/LANL-Earthquake-Prediction/discussion/94466" TargetMode="External"/><Relationship Id="rId5" Type="http://schemas.openxmlformats.org/officeDocument/2006/relationships/hyperlink" Target="https://www.kaggle.com/c/google-quest-challenge/discussion/129839" TargetMode="External"/><Relationship Id="rId6" Type="http://schemas.openxmlformats.org/officeDocument/2006/relationships/hyperlink" Target="https://www.kaggle.com/c/jigsaw-multilingual-toxic-comment-classification/discussion/160986" TargetMode="External"/><Relationship Id="rId7" Type="http://schemas.openxmlformats.org/officeDocument/2006/relationships/hyperlink" Target="https://www.kaggle.com/c/ieee-fraud-detection/discussion/111247" TargetMode="External"/><Relationship Id="rId8" Type="http://schemas.openxmlformats.org/officeDocument/2006/relationships/hyperlink" Target="https://kaggler-tv.github.io/dku-kaggle-class/main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acon.io/competitions/official/235713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65.png"/><Relationship Id="rId13" Type="http://schemas.openxmlformats.org/officeDocument/2006/relationships/image" Target="../media/image59.png"/><Relationship Id="rId1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6.png"/><Relationship Id="rId4" Type="http://schemas.openxmlformats.org/officeDocument/2006/relationships/image" Target="../media/image32.png"/><Relationship Id="rId9" Type="http://schemas.openxmlformats.org/officeDocument/2006/relationships/image" Target="../media/image67.png"/><Relationship Id="rId15" Type="http://schemas.openxmlformats.org/officeDocument/2006/relationships/image" Target="../media/image71.png"/><Relationship Id="rId14" Type="http://schemas.openxmlformats.org/officeDocument/2006/relationships/image" Target="../media/image72.png"/><Relationship Id="rId16" Type="http://schemas.openxmlformats.org/officeDocument/2006/relationships/image" Target="../media/image62.png"/><Relationship Id="rId5" Type="http://schemas.openxmlformats.org/officeDocument/2006/relationships/image" Target="../media/image39.png"/><Relationship Id="rId6" Type="http://schemas.openxmlformats.org/officeDocument/2006/relationships/image" Target="../media/image63.png"/><Relationship Id="rId7" Type="http://schemas.openxmlformats.org/officeDocument/2006/relationships/image" Target="../media/image69.png"/><Relationship Id="rId8" Type="http://schemas.openxmlformats.org/officeDocument/2006/relationships/image" Target="../media/image6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710514" y="0"/>
            <a:ext cx="77229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0" y="2129725"/>
            <a:ext cx="9144000" cy="66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ko" sz="3450">
                <a:highlight>
                  <a:srgbClr val="FFFFFF"/>
                </a:highlight>
              </a:rPr>
              <a:t>신용카드 사용자 연체 예측 AI 경진대회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285000" y="2834125"/>
            <a:ext cx="2622000" cy="380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chemeClr val="dk1"/>
                </a:solidFill>
              </a:rPr>
              <a:t>TEAM3 (</a:t>
            </a:r>
            <a:r>
              <a:rPr lang="ko" sz="1700">
                <a:solidFill>
                  <a:schemeClr val="dk1"/>
                </a:solidFill>
              </a:rPr>
              <a:t>2조) 팀프로젝트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662175" y="4119225"/>
            <a:ext cx="3918000" cy="461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</a:rPr>
              <a:t>안동현, 김태용, 안준용, 이문형, 이종섭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3. 데이터 확인 및 문제 파악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ko">
                <a:solidFill>
                  <a:schemeClr val="dk1"/>
                </a:solidFill>
              </a:rPr>
              <a:t>훈</a:t>
            </a:r>
            <a:r>
              <a:rPr lang="ko">
                <a:solidFill>
                  <a:schemeClr val="dk1"/>
                </a:solidFill>
              </a:rPr>
              <a:t>련 데이터 결측치 확인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400">
                <a:solidFill>
                  <a:schemeClr val="dk1"/>
                </a:solidFill>
              </a:rPr>
              <a:t>누락 데이터 : </a:t>
            </a:r>
            <a:r>
              <a:rPr lang="ko" sz="1400">
                <a:solidFill>
                  <a:schemeClr val="dk1"/>
                </a:solidFill>
              </a:rPr>
              <a:t>occyp_type 특성 / 8,171개</a:t>
            </a:r>
            <a:br>
              <a:rPr lang="k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grpSp>
        <p:nvGrpSpPr>
          <p:cNvPr id="153" name="Google Shape;153;p22"/>
          <p:cNvGrpSpPr/>
          <p:nvPr/>
        </p:nvGrpSpPr>
        <p:grpSpPr>
          <a:xfrm>
            <a:off x="1981650" y="2092800"/>
            <a:ext cx="5180700" cy="2625000"/>
            <a:chOff x="1981650" y="2397600"/>
            <a:chExt cx="5180700" cy="2625000"/>
          </a:xfrm>
        </p:grpSpPr>
        <p:sp>
          <p:nvSpPr>
            <p:cNvPr id="154" name="Google Shape;154;p22"/>
            <p:cNvSpPr/>
            <p:nvPr/>
          </p:nvSpPr>
          <p:spPr>
            <a:xfrm>
              <a:off x="1981650" y="2397600"/>
              <a:ext cx="5180700" cy="2625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5" name="Google Shape;155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92050" y="2499425"/>
              <a:ext cx="1598186" cy="2421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68575" y="2499425"/>
              <a:ext cx="2161125" cy="2421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3. 데이터 확인 및 문제 파악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ko">
                <a:solidFill>
                  <a:schemeClr val="dk1"/>
                </a:solidFill>
              </a:rPr>
              <a:t>평가</a:t>
            </a:r>
            <a:r>
              <a:rPr lang="ko">
                <a:solidFill>
                  <a:schemeClr val="dk1"/>
                </a:solidFill>
              </a:rPr>
              <a:t> 데이터 결측</a:t>
            </a:r>
            <a:r>
              <a:rPr lang="ko">
                <a:solidFill>
                  <a:schemeClr val="dk1"/>
                </a:solidFill>
              </a:rPr>
              <a:t>치 </a:t>
            </a:r>
            <a:r>
              <a:rPr lang="ko">
                <a:solidFill>
                  <a:schemeClr val="dk1"/>
                </a:solidFill>
              </a:rPr>
              <a:t>확인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누락 데이터 : occyp_type 특성 / 3,152개</a:t>
            </a:r>
            <a:br>
              <a:rPr lang="ko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</p:txBody>
      </p:sp>
      <p:grpSp>
        <p:nvGrpSpPr>
          <p:cNvPr id="163" name="Google Shape;163;p23"/>
          <p:cNvGrpSpPr/>
          <p:nvPr/>
        </p:nvGrpSpPr>
        <p:grpSpPr>
          <a:xfrm>
            <a:off x="1981650" y="2092800"/>
            <a:ext cx="5180700" cy="2625000"/>
            <a:chOff x="1981650" y="2397600"/>
            <a:chExt cx="5180700" cy="2625000"/>
          </a:xfrm>
        </p:grpSpPr>
        <p:sp>
          <p:nvSpPr>
            <p:cNvPr id="164" name="Google Shape;164;p23"/>
            <p:cNvSpPr/>
            <p:nvPr/>
          </p:nvSpPr>
          <p:spPr>
            <a:xfrm>
              <a:off x="1981650" y="2397600"/>
              <a:ext cx="5180700" cy="2625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5" name="Google Shape;16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63900" y="2508525"/>
              <a:ext cx="2160124" cy="2403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36300" y="2508525"/>
              <a:ext cx="1589272" cy="2403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3. 데이터 확인 및 문제 파악</a:t>
            </a:r>
            <a:endParaRPr/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311700" y="1131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ko" sz="1600">
                <a:solidFill>
                  <a:schemeClr val="dk1"/>
                </a:solidFill>
              </a:rPr>
              <a:t>중복 데이터 이슈</a:t>
            </a:r>
            <a:endParaRPr sz="16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Target을 포함한 모든 열의 데이터가 일치하는 경우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3,155개의 완전 중복 데이터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해석 : 사용자가 복수 개의 카드를 신청하여 같은 신용도를 얻음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25" y="2803825"/>
            <a:ext cx="8449751" cy="19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3. 데이터 확인 및 문제 파악</a:t>
            </a:r>
            <a:endParaRPr/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311700" y="1131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ko" sz="1600">
                <a:solidFill>
                  <a:schemeClr val="dk1"/>
                </a:solidFill>
              </a:rPr>
              <a:t>중복 데이터 이슈</a:t>
            </a:r>
            <a:endParaRPr sz="16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Target</a:t>
            </a:r>
            <a:r>
              <a:rPr lang="ko" sz="1500">
                <a:solidFill>
                  <a:schemeClr val="dk1"/>
                </a:solidFill>
              </a:rPr>
              <a:t>을 제외한 </a:t>
            </a:r>
            <a:r>
              <a:rPr lang="ko" sz="1500">
                <a:solidFill>
                  <a:schemeClr val="dk1"/>
                </a:solidFill>
              </a:rPr>
              <a:t> 모든 열의 데이터가 일치하는 경우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4,497개의 중복 데이터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해</a:t>
            </a:r>
            <a:r>
              <a:rPr lang="ko" sz="1500">
                <a:solidFill>
                  <a:schemeClr val="dk1"/>
                </a:solidFill>
              </a:rPr>
              <a:t>석 : 어떤 사용자가 같은 달에 카드를 복수개 발급 받은 경우</a:t>
            </a: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3,155개 : 동일한 신용도 부여 / 1,342개 : 상이한 신용도 부여 (noise)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50" y="2809425"/>
            <a:ext cx="8181350" cy="19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3. 데이터 확인 및 문제 파악</a:t>
            </a:r>
            <a:endParaRPr/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311700" y="1131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ko" sz="1600">
                <a:solidFill>
                  <a:schemeClr val="dk1"/>
                </a:solidFill>
              </a:rPr>
              <a:t>중복 데이터 이슈</a:t>
            </a:r>
            <a:endParaRPr sz="16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Target</a:t>
            </a:r>
            <a:r>
              <a:rPr lang="ko" sz="1500">
                <a:solidFill>
                  <a:schemeClr val="dk1"/>
                </a:solidFill>
              </a:rPr>
              <a:t>과 begin_month 특성을 </a:t>
            </a:r>
            <a:r>
              <a:rPr lang="ko" sz="1500">
                <a:solidFill>
                  <a:schemeClr val="dk1"/>
                </a:solidFill>
              </a:rPr>
              <a:t>제외한 데이터가 일치하는 경우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23,208 개의 중복 데이터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해석 : 카드</a:t>
            </a:r>
            <a:r>
              <a:rPr lang="ko" sz="1500">
                <a:solidFill>
                  <a:schemeClr val="dk1"/>
                </a:solidFill>
              </a:rPr>
              <a:t>를 두 개 이상 발급한 이용자의 모든 기록 </a:t>
            </a:r>
            <a:br>
              <a:rPr lang="ko" sz="1500">
                <a:solidFill>
                  <a:schemeClr val="dk1"/>
                </a:solidFill>
              </a:rPr>
            </a:br>
            <a:r>
              <a:rPr lang="ko" sz="1500">
                <a:solidFill>
                  <a:schemeClr val="dk1"/>
                </a:solidFill>
              </a:rPr>
              <a:t>신용카드 발급 기간에 따라 신용도가 측정된 결과가 포함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00" y="2752675"/>
            <a:ext cx="8059976" cy="19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3. 데이터 확인 및 문제 파악</a:t>
            </a:r>
            <a:endParaRPr/>
          </a:p>
        </p:txBody>
      </p:sp>
      <p:sp>
        <p:nvSpPr>
          <p:cNvPr id="193" name="Google Shape;193;p27"/>
          <p:cNvSpPr txBox="1"/>
          <p:nvPr>
            <p:ph idx="1" type="body"/>
          </p:nvPr>
        </p:nvSpPr>
        <p:spPr>
          <a:xfrm>
            <a:off x="311700" y="11311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ko" sz="1600">
                <a:solidFill>
                  <a:schemeClr val="dk1"/>
                </a:solidFill>
              </a:rPr>
              <a:t>데이터 문제 요약</a:t>
            </a:r>
            <a:endParaRPr sz="16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특성과 레이블 간 낮은 상관관계</a:t>
            </a:r>
            <a:br>
              <a:rPr lang="ko" sz="1500">
                <a:solidFill>
                  <a:schemeClr val="dk1"/>
                </a:solidFill>
              </a:rPr>
            </a:br>
            <a:endParaRPr sz="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863" y="2086498"/>
            <a:ext cx="3412475" cy="19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775" y="2312099"/>
            <a:ext cx="3980224" cy="10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 rotWithShape="1">
          <a:blip r:embed="rId5">
            <a:alphaModFix/>
          </a:blip>
          <a:srcRect b="0" l="0" r="18864" t="0"/>
          <a:stretch/>
        </p:blipFill>
        <p:spPr>
          <a:xfrm>
            <a:off x="543225" y="3370600"/>
            <a:ext cx="3936926" cy="135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27"/>
          <p:cNvGrpSpPr/>
          <p:nvPr/>
        </p:nvGrpSpPr>
        <p:grpSpPr>
          <a:xfrm>
            <a:off x="4850874" y="667475"/>
            <a:ext cx="3936916" cy="4043643"/>
            <a:chOff x="697525" y="832275"/>
            <a:chExt cx="4736424" cy="4735500"/>
          </a:xfrm>
        </p:grpSpPr>
        <p:pic>
          <p:nvPicPr>
            <p:cNvPr id="198" name="Google Shape;198;p27"/>
            <p:cNvPicPr preferRelativeResize="0"/>
            <p:nvPr/>
          </p:nvPicPr>
          <p:blipFill rotWithShape="1">
            <a:blip r:embed="rId6">
              <a:alphaModFix/>
            </a:blip>
            <a:srcRect b="7061" l="11855" r="11855" t="32011"/>
            <a:stretch/>
          </p:blipFill>
          <p:spPr>
            <a:xfrm>
              <a:off x="697525" y="1370849"/>
              <a:ext cx="3874483" cy="4125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7"/>
            <p:cNvPicPr preferRelativeResize="0"/>
            <p:nvPr/>
          </p:nvPicPr>
          <p:blipFill rotWithShape="1">
            <a:blip r:embed="rId6">
              <a:alphaModFix/>
            </a:blip>
            <a:srcRect b="17243" l="71923" r="22352" t="34102"/>
            <a:stretch/>
          </p:blipFill>
          <p:spPr>
            <a:xfrm>
              <a:off x="5021725" y="832275"/>
              <a:ext cx="412224" cy="467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7"/>
            <p:cNvSpPr/>
            <p:nvPr/>
          </p:nvSpPr>
          <p:spPr>
            <a:xfrm>
              <a:off x="3735153" y="1465575"/>
              <a:ext cx="350400" cy="3612000"/>
            </a:xfrm>
            <a:prstGeom prst="frame">
              <a:avLst>
                <a:gd fmla="val 4393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 rot="1598288">
              <a:off x="4010141" y="5284603"/>
              <a:ext cx="1051847" cy="50043"/>
            </a:xfrm>
            <a:prstGeom prst="rightArrow">
              <a:avLst>
                <a:gd fmla="val 50000" name="adj1"/>
                <a:gd fmla="val 897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 rot="-1852452">
              <a:off x="3997180" y="1200345"/>
              <a:ext cx="987421" cy="48311"/>
            </a:xfrm>
            <a:prstGeom prst="rightArrow">
              <a:avLst>
                <a:gd fmla="val 21020" name="adj1"/>
                <a:gd fmla="val 5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7"/>
          <p:cNvSpPr txBox="1"/>
          <p:nvPr/>
        </p:nvSpPr>
        <p:spPr>
          <a:xfrm>
            <a:off x="6068600" y="4584875"/>
            <a:ext cx="271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Correlation between Credit &amp; 18 features</a:t>
            </a: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311700" y="1143425"/>
            <a:ext cx="7836600" cy="3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ko" sz="1600">
                <a:solidFill>
                  <a:schemeClr val="dk1"/>
                </a:solidFill>
              </a:rPr>
              <a:t>&lt;occyp_type&gt; 특성의 결측치 데이터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ko" sz="1600">
                <a:solidFill>
                  <a:schemeClr val="dk1"/>
                </a:solidFill>
              </a:rPr>
              <a:t>문제 해결 방안</a:t>
            </a:r>
            <a:endParaRPr sz="1600">
              <a:solidFill>
                <a:schemeClr val="dk1"/>
              </a:solidFill>
            </a:endParaRPr>
          </a:p>
          <a:p>
            <a:pPr indent="-331999" lvl="1" marL="70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ko" sz="1600">
                <a:solidFill>
                  <a:schemeClr val="dk1"/>
                </a:solidFill>
              </a:rPr>
              <a:t>데이터 제거  </a:t>
            </a:r>
            <a:endParaRPr sz="1600">
              <a:solidFill>
                <a:schemeClr val="dk1"/>
              </a:solidFill>
            </a:endParaRPr>
          </a:p>
          <a:p>
            <a:pPr indent="-331999" lvl="1" marL="70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ko" sz="1600">
                <a:solidFill>
                  <a:schemeClr val="dk1"/>
                </a:solidFill>
              </a:rPr>
              <a:t>새로운 값으로 분류</a:t>
            </a:r>
            <a:endParaRPr sz="1600">
              <a:solidFill>
                <a:schemeClr val="dk1"/>
              </a:solidFill>
            </a:endParaRPr>
          </a:p>
          <a:p>
            <a:pPr indent="-211300" lvl="0" marL="80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‘미입력' 데이터로 분류</a:t>
            </a:r>
            <a:endParaRPr sz="1400">
              <a:solidFill>
                <a:schemeClr val="dk1"/>
              </a:solidFill>
            </a:endParaRPr>
          </a:p>
          <a:p>
            <a:pPr indent="-331999" lvl="1" marL="7020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ko" sz="1600">
                <a:solidFill>
                  <a:schemeClr val="dk1"/>
                </a:solidFill>
              </a:rPr>
              <a:t>최빈값 대치</a:t>
            </a:r>
            <a:endParaRPr sz="1600">
              <a:solidFill>
                <a:schemeClr val="dk1"/>
              </a:solidFill>
            </a:endParaRPr>
          </a:p>
          <a:p>
            <a:pPr indent="-211300" lvl="0" marL="80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&lt;income_type&gt; 분류에 맞는 &lt;occyp_type&gt; 최빈값 채택</a:t>
            </a:r>
            <a:endParaRPr sz="1400">
              <a:solidFill>
                <a:schemeClr val="dk1"/>
              </a:solidFill>
            </a:endParaRPr>
          </a:p>
          <a:p>
            <a:pPr indent="-331999" lvl="1" marL="7020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ko" sz="1600">
                <a:solidFill>
                  <a:schemeClr val="dk1"/>
                </a:solidFill>
              </a:rPr>
              <a:t>ML 예측값 대치</a:t>
            </a:r>
            <a:endParaRPr sz="1600">
              <a:solidFill>
                <a:schemeClr val="dk1"/>
              </a:solidFill>
            </a:endParaRPr>
          </a:p>
          <a:p>
            <a:pPr indent="-211300" lvl="0" marL="80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Random Forest Classifier, knn</a:t>
            </a:r>
            <a:endParaRPr sz="1400">
              <a:solidFill>
                <a:schemeClr val="dk1"/>
              </a:solidFill>
            </a:endParaRPr>
          </a:p>
          <a:p>
            <a:pPr indent="-331999" lvl="1" marL="7020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ko" sz="1600">
                <a:solidFill>
                  <a:schemeClr val="dk1"/>
                </a:solidFill>
              </a:rPr>
              <a:t>범주 축소</a:t>
            </a:r>
            <a:endParaRPr sz="1600">
              <a:solidFill>
                <a:schemeClr val="dk1"/>
              </a:solidFill>
            </a:endParaRPr>
          </a:p>
          <a:p>
            <a:pPr indent="-331999" lvl="1" marL="70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ko" sz="1600">
                <a:solidFill>
                  <a:schemeClr val="dk1"/>
                </a:solidFill>
              </a:rPr>
              <a:t>혼합하여 적용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09" name="Google Shape;209;p28"/>
          <p:cNvSpPr txBox="1"/>
          <p:nvPr>
            <p:ph type="title"/>
          </p:nvPr>
        </p:nvSpPr>
        <p:spPr>
          <a:xfrm>
            <a:off x="311700" y="418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</a:t>
            </a:r>
            <a:r>
              <a:rPr lang="ko"/>
              <a:t>문제점 및 해결방안 모색 </a:t>
            </a:r>
            <a:r>
              <a:rPr lang="ko" sz="1600"/>
              <a:t>1) 결측치 문제 해결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623575" y="1002575"/>
            <a:ext cx="757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ko" sz="1400">
                <a:solidFill>
                  <a:schemeClr val="dk1"/>
                </a:solidFill>
              </a:rPr>
              <a:t>최빈</a:t>
            </a:r>
            <a:r>
              <a:rPr lang="ko" sz="1400">
                <a:solidFill>
                  <a:schemeClr val="dk1"/>
                </a:solidFill>
              </a:rPr>
              <a:t>값 대치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&lt;income_type&gt; 분류에 맞는 &lt;occyp_type&gt; 최빈값 채택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&lt;DAYS_EMPLOYED&gt; 값이 0을 갖는 경우 새로운 분류 추가 : 은퇴한 고객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ko" sz="1400">
                <a:solidFill>
                  <a:schemeClr val="dk1"/>
                </a:solidFill>
              </a:rPr>
              <a:t>범주 축소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값 대치 부작용 최소화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데이터 불균형 해소 기대</a:t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15" name="Google Shape;215;p29"/>
          <p:cNvSpPr txBox="1"/>
          <p:nvPr>
            <p:ph type="title"/>
          </p:nvPr>
        </p:nvSpPr>
        <p:spPr>
          <a:xfrm>
            <a:off x="311700" y="418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4. 문제점 및 해결방안 모색 </a:t>
            </a:r>
            <a:r>
              <a:rPr lang="ko" sz="1600"/>
              <a:t>1) 결측치 문제 해결</a:t>
            </a:r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00" y="2902875"/>
            <a:ext cx="3699374" cy="19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075" y="2880075"/>
            <a:ext cx="3202183" cy="19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/>
        </p:nvSpPr>
        <p:spPr>
          <a:xfrm>
            <a:off x="616450" y="1027825"/>
            <a:ext cx="7575000" cy="30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ko"/>
              <a:t>&lt;</a:t>
            </a:r>
            <a:r>
              <a:rPr lang="ko"/>
              <a:t>occyp_type&gt;의 누락 데이터를 기계 학습을 통한 예측 값으로 대치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훈련 데이터</a:t>
            </a:r>
            <a:br>
              <a:rPr lang="ko" sz="1300"/>
            </a:br>
            <a:r>
              <a:rPr lang="ko" sz="1300"/>
              <a:t>기존 훈련 / 평가 데이터 중 &lt;occyp_type&gt; 값이 누락되지 않고, </a:t>
            </a:r>
            <a:br>
              <a:rPr lang="ko" sz="1300"/>
            </a:br>
            <a:r>
              <a:rPr lang="ko" sz="1300"/>
              <a:t>&lt;DAYS_EMPLOYED&gt; 값이 0이 아닌 데이터</a:t>
            </a:r>
            <a:endParaRPr sz="1200"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평가 데이터</a:t>
            </a:r>
            <a:br>
              <a:rPr lang="ko" sz="1300"/>
            </a:br>
            <a:r>
              <a:rPr lang="ko" sz="1300">
                <a:solidFill>
                  <a:schemeClr val="dk1"/>
                </a:solidFill>
              </a:rPr>
              <a:t>기존 훈련 / 평가 데이터 중 </a:t>
            </a:r>
            <a:r>
              <a:rPr lang="ko" sz="1300"/>
              <a:t>&lt;occyp_type&gt; 값이 누락되고, </a:t>
            </a:r>
            <a:br>
              <a:rPr lang="ko" sz="1300"/>
            </a:br>
            <a:r>
              <a:rPr lang="ko" sz="1300"/>
              <a:t>&lt;DAYS_EMPLOYED&gt; 값이 0이 아닌 데이터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Random Forest Classifier 모델 사용</a:t>
            </a:r>
            <a:br>
              <a:rPr lang="ko" sz="1300">
                <a:solidFill>
                  <a:schemeClr val="dk1"/>
                </a:solidFill>
              </a:rPr>
            </a:br>
            <a:r>
              <a:rPr lang="ko" sz="1300">
                <a:solidFill>
                  <a:schemeClr val="dk1"/>
                </a:solidFill>
              </a:rPr>
              <a:t>&lt;occyp_type&gt; 특성과 상관 관계가 높은 상위 10개 특성 이용</a:t>
            </a:r>
            <a:endParaRPr sz="1300">
              <a:solidFill>
                <a:schemeClr val="dk1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'income_type', 'work_phone', 'house_type', 'edu_type', 'child_num',</a:t>
            </a:r>
            <a:br>
              <a:rPr lang="ko" sz="1100">
                <a:solidFill>
                  <a:schemeClr val="dk1"/>
                </a:solidFill>
              </a:rPr>
            </a:br>
            <a:r>
              <a:rPr lang="ko" sz="1100">
                <a:solidFill>
                  <a:schemeClr val="dk1"/>
                </a:solidFill>
              </a:rPr>
              <a:t>	'gender', 'car' , 'DAYS_BIRTH', 'DAYS_EMPLOYED', 'income_total'</a:t>
            </a:r>
            <a:endParaRPr sz="1300"/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026" y="4100600"/>
            <a:ext cx="4575450" cy="74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/>
          <p:nvPr>
            <p:ph type="title"/>
          </p:nvPr>
        </p:nvSpPr>
        <p:spPr>
          <a:xfrm>
            <a:off x="311700" y="418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4. 문제점 및 해결방안 모색 </a:t>
            </a:r>
            <a:r>
              <a:rPr lang="ko" sz="1600"/>
              <a:t>1) 결측치 문제 해결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311700" y="418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4. 문제점 및 해결방안 모색 </a:t>
            </a:r>
            <a:r>
              <a:rPr lang="ko" sz="1600"/>
              <a:t>2) 불균형 문제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1"/>
          <p:cNvSpPr txBox="1"/>
          <p:nvPr>
            <p:ph idx="1" type="body"/>
          </p:nvPr>
        </p:nvSpPr>
        <p:spPr>
          <a:xfrm>
            <a:off x="623575" y="1154975"/>
            <a:ext cx="7802400" cy="3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ko" sz="1500">
                <a:solidFill>
                  <a:schemeClr val="dk1"/>
                </a:solidFill>
              </a:rPr>
              <a:t>데이터 분포 이슈 </a:t>
            </a:r>
            <a:endParaRPr sz="1500">
              <a:solidFill>
                <a:schemeClr val="dk1"/>
              </a:solidFill>
            </a:endParaRPr>
          </a:p>
          <a:p>
            <a:pPr indent="-325650" lvl="0" marL="522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훈련 / 평가 데이터의 데이터 분포 확인 필요</a:t>
            </a:r>
            <a:endParaRPr sz="1500">
              <a:solidFill>
                <a:schemeClr val="dk1"/>
              </a:solidFill>
            </a:endParaRPr>
          </a:p>
          <a:p>
            <a:pPr indent="-325650" lvl="0" marL="522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원본 데이터에 대한 대립 검증 (</a:t>
            </a:r>
            <a:r>
              <a:rPr lang="ko" sz="1500">
                <a:solidFill>
                  <a:srgbClr val="980000"/>
                </a:solidFill>
              </a:rPr>
              <a:t>Adversarial Validation</a:t>
            </a:r>
            <a:r>
              <a:rPr lang="ko" sz="1500">
                <a:solidFill>
                  <a:schemeClr val="dk1"/>
                </a:solidFill>
              </a:rPr>
              <a:t>)을 통해 분포 유사성 확인</a:t>
            </a:r>
            <a:endParaRPr sz="1500">
              <a:solidFill>
                <a:schemeClr val="dk1"/>
              </a:solidFill>
            </a:endParaRPr>
          </a:p>
          <a:p>
            <a:pPr indent="-325650" lvl="0" marL="522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훈련 / 검증 데이터 분리 시, 기존 분포를 유지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ko" sz="1500">
                <a:solidFill>
                  <a:schemeClr val="dk1"/>
                </a:solidFill>
              </a:rPr>
              <a:t>레이블 불균형 </a:t>
            </a:r>
            <a:endParaRPr sz="1500">
              <a:solidFill>
                <a:schemeClr val="dk1"/>
              </a:solidFill>
            </a:endParaRPr>
          </a:p>
          <a:p>
            <a:pPr indent="-95250" lvl="0" marL="288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ko" sz="1500">
                <a:solidFill>
                  <a:srgbClr val="980000"/>
                </a:solidFill>
              </a:rPr>
              <a:t> Stratify</a:t>
            </a:r>
            <a:r>
              <a:rPr lang="ko" sz="1500">
                <a:solidFill>
                  <a:schemeClr val="dk1"/>
                </a:solidFill>
              </a:rPr>
              <a:t> 기법 이용 : 데이터 분리 시 레이블의 비율에 맞게 분리</a:t>
            </a:r>
            <a:endParaRPr sz="1500">
              <a:solidFill>
                <a:schemeClr val="dk1"/>
              </a:solidFill>
            </a:endParaRPr>
          </a:p>
          <a:p>
            <a:pPr indent="-95250" lvl="0" marL="288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 SMOTE 오버샘플링 (Synthetic Minority Oversampling Technique)</a:t>
            </a:r>
            <a:endParaRPr sz="1500">
              <a:solidFill>
                <a:schemeClr val="dk1"/>
              </a:solidFill>
            </a:endParaRPr>
          </a:p>
          <a:p>
            <a:pPr indent="-210450" lvl="1" marL="76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 소수의 레이블 데이터 추가 수집</a:t>
            </a:r>
            <a:endParaRPr sz="1500">
              <a:solidFill>
                <a:schemeClr val="dk1"/>
              </a:solidFill>
            </a:endParaRPr>
          </a:p>
          <a:p>
            <a:pPr indent="-210450" lvl="0" marL="76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 기존의 데이터와 비슷한 가상의 데이터 추가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824350" y="1152475"/>
            <a:ext cx="827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" sz="1700">
                <a:solidFill>
                  <a:schemeClr val="dk1"/>
                </a:solidFill>
              </a:rPr>
              <a:t>팀 소개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" sz="1700">
                <a:solidFill>
                  <a:schemeClr val="dk1"/>
                </a:solidFill>
              </a:rPr>
              <a:t>프로젝트 개요 및 진행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ko" sz="1700">
                <a:solidFill>
                  <a:schemeClr val="dk1"/>
                </a:solidFill>
              </a:rPr>
              <a:t>데이터 확인 및 문제 파악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700"/>
              <a:buAutoNum type="arabicPeriod"/>
            </a:pPr>
            <a:r>
              <a:rPr lang="ko" sz="1700">
                <a:solidFill>
                  <a:srgbClr val="980000"/>
                </a:solidFill>
              </a:rPr>
              <a:t>문제점 및 해결방안 모색</a:t>
            </a:r>
            <a:endParaRPr sz="1700">
              <a:solidFill>
                <a:srgbClr val="98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1) 결측치 문제 해결 	2) 불균형 문제 해결 		3) 중복 데이터 문제</a:t>
            </a:r>
            <a:endParaRPr sz="14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700"/>
              <a:buAutoNum type="arabicPeriod"/>
            </a:pPr>
            <a:r>
              <a:rPr lang="ko" sz="1700">
                <a:solidFill>
                  <a:srgbClr val="980000"/>
                </a:solidFill>
              </a:rPr>
              <a:t>전처리 및 특성 공학 </a:t>
            </a:r>
            <a:endParaRPr sz="1700">
              <a:solidFill>
                <a:srgbClr val="980000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1) 도메인 지식 관련 	2) 수치형 데이터 전처리	3) 범주형 데이터 전처리</a:t>
            </a:r>
            <a:endParaRPr sz="14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700"/>
              <a:buAutoNum type="arabicPeriod"/>
            </a:pPr>
            <a:r>
              <a:rPr lang="ko" sz="1700">
                <a:solidFill>
                  <a:srgbClr val="980000"/>
                </a:solidFill>
              </a:rPr>
              <a:t>모델링</a:t>
            </a:r>
            <a:endParaRPr sz="1700">
              <a:solidFill>
                <a:srgbClr val="98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700"/>
              <a:buAutoNum type="arabicPeriod"/>
            </a:pPr>
            <a:r>
              <a:rPr lang="ko" sz="1700">
                <a:solidFill>
                  <a:srgbClr val="980000"/>
                </a:solidFill>
              </a:rPr>
              <a:t>최종 결과</a:t>
            </a:r>
            <a:endParaRPr sz="1700">
              <a:solidFill>
                <a:srgbClr val="98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700"/>
              <a:buAutoNum type="arabicPeriod"/>
            </a:pPr>
            <a:r>
              <a:rPr lang="ko" sz="1700">
                <a:solidFill>
                  <a:srgbClr val="980000"/>
                </a:solidFill>
              </a:rPr>
              <a:t>시사점 및 개선 방향</a:t>
            </a:r>
            <a:endParaRPr sz="1700">
              <a:solidFill>
                <a:srgbClr val="980000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5352375" y="1430375"/>
            <a:ext cx="11517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/>
        </p:nvSpPr>
        <p:spPr>
          <a:xfrm>
            <a:off x="681600" y="1067225"/>
            <a:ext cx="8150700" cy="20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ko"/>
              <a:t>오버샘플링 (</a:t>
            </a:r>
            <a:r>
              <a:rPr lang="ko">
                <a:solidFill>
                  <a:schemeClr val="dk1"/>
                </a:solidFill>
              </a:rPr>
              <a:t>SMOTE)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레이블에 대한 데이터 불균형 해소를 위해 도입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❏"/>
            </a:pPr>
            <a:r>
              <a:rPr lang="ko"/>
              <a:t>분류형 데이터의 노이즈를 최소화 하기 위해 설계	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해시테이블을 이용해 모든 분류형 데이터를 1차원으로 차원 축소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축소된 분류형 데이터와 수치형 데이터로 오버샘플링 (SMOTE)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오버샘플링 후 리버스 해시테이블로 원본 데이터 입력</a:t>
            </a:r>
            <a:endParaRPr/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501" y="3238925"/>
            <a:ext cx="3764857" cy="167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 txBox="1"/>
          <p:nvPr>
            <p:ph type="title"/>
          </p:nvPr>
        </p:nvSpPr>
        <p:spPr>
          <a:xfrm>
            <a:off x="311700" y="418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4. 문제점 및 해결방안 모색 </a:t>
            </a:r>
            <a:r>
              <a:rPr lang="ko" sz="1600"/>
              <a:t>2) 불균형 문제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idx="1" type="body"/>
          </p:nvPr>
        </p:nvSpPr>
        <p:spPr>
          <a:xfrm>
            <a:off x="311700" y="1118725"/>
            <a:ext cx="8629200" cy="3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ko" sz="1400">
                <a:solidFill>
                  <a:schemeClr val="dk1"/>
                </a:solidFill>
              </a:rPr>
              <a:t>기준에 따라 중복 데이터 분류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모든 값이 동일한 경우 : 완전 중복 데이터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레이블만 다른 경우  : noise 데이터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레이블과 &lt;begin_month&gt;만 다른 경우 : 중복 발급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ko" sz="1400">
                <a:solidFill>
                  <a:schemeClr val="dk1"/>
                </a:solidFill>
              </a:rPr>
              <a:t>noise 처리 </a:t>
            </a:r>
            <a:r>
              <a:rPr lang="ko" sz="1400">
                <a:solidFill>
                  <a:schemeClr val="dk1"/>
                </a:solidFill>
              </a:rPr>
              <a:t>방법 : 딥 러닝 모델에서 label smoothing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최빈값 유지 후 제거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최빈값 대치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머신 러닝</a:t>
            </a:r>
            <a:r>
              <a:rPr lang="ko" sz="1400">
                <a:solidFill>
                  <a:schemeClr val="dk1"/>
                </a:solidFill>
              </a:rPr>
              <a:t> 예측값 대치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ko" sz="1400">
                <a:solidFill>
                  <a:schemeClr val="dk1"/>
                </a:solidFill>
              </a:rPr>
              <a:t>특성 추가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파생 변수를 생성하여 </a:t>
            </a:r>
            <a:r>
              <a:rPr lang="ko" sz="1400">
                <a:solidFill>
                  <a:schemeClr val="dk1"/>
                </a:solidFill>
              </a:rPr>
              <a:t>중복 데이터 구분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43" name="Google Shape;243;p33"/>
          <p:cNvSpPr txBox="1"/>
          <p:nvPr>
            <p:ph type="title"/>
          </p:nvPr>
        </p:nvSpPr>
        <p:spPr>
          <a:xfrm>
            <a:off x="311700" y="418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</a:t>
            </a:r>
            <a:r>
              <a:rPr lang="ko"/>
              <a:t>. </a:t>
            </a:r>
            <a:r>
              <a:rPr lang="ko"/>
              <a:t>문제점 및 해결방안 모색 </a:t>
            </a:r>
            <a:r>
              <a:rPr lang="ko" sz="1600"/>
              <a:t>3) 중복 데이터 이슈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346475" y="429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</a:t>
            </a:r>
            <a:r>
              <a:rPr lang="ko" sz="2700"/>
              <a:t>전처리 및 특성 공학 </a:t>
            </a:r>
            <a:r>
              <a:rPr lang="ko" sz="1300"/>
              <a:t>1)도메인 지식 관련</a:t>
            </a:r>
            <a:endParaRPr/>
          </a:p>
        </p:txBody>
      </p:sp>
      <p:sp>
        <p:nvSpPr>
          <p:cNvPr id="249" name="Google Shape;249;p34"/>
          <p:cNvSpPr txBox="1"/>
          <p:nvPr>
            <p:ph idx="1" type="body"/>
          </p:nvPr>
        </p:nvSpPr>
        <p:spPr>
          <a:xfrm>
            <a:off x="346475" y="1268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ko" sz="1500">
                <a:solidFill>
                  <a:schemeClr val="dk1"/>
                </a:solidFill>
              </a:rPr>
              <a:t>신용 평가모델(신용도</a:t>
            </a:r>
            <a:r>
              <a:rPr lang="ko" sz="1300">
                <a:solidFill>
                  <a:schemeClr val="dk1"/>
                </a:solidFill>
              </a:rPr>
              <a:t> </a:t>
            </a:r>
            <a:r>
              <a:rPr lang="ko" sz="1400">
                <a:solidFill>
                  <a:schemeClr val="dk1"/>
                </a:solidFill>
              </a:rPr>
              <a:t>예측 ) 논문에서의 분석 결과 활용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          </a:t>
            </a:r>
            <a:r>
              <a:rPr lang="ko" sz="1400">
                <a:solidFill>
                  <a:srgbClr val="980000"/>
                </a:solidFill>
              </a:rPr>
              <a:t>나이, 고용 기간, 수익</a:t>
            </a:r>
            <a:r>
              <a:rPr lang="ko" sz="1300">
                <a:solidFill>
                  <a:schemeClr val="dk1"/>
                </a:solidFill>
              </a:rPr>
              <a:t> 등의 실제 신용도 반영 방식을 이용하여 데이터 변환 (</a:t>
            </a:r>
            <a:r>
              <a:rPr lang="ko" sz="1300">
                <a:solidFill>
                  <a:srgbClr val="980000"/>
                </a:solidFill>
              </a:rPr>
              <a:t>비닝 및 점수화</a:t>
            </a:r>
            <a:r>
              <a:rPr lang="ko" sz="1300">
                <a:solidFill>
                  <a:schemeClr val="dk1"/>
                </a:solidFill>
              </a:rPr>
              <a:t>)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4"/>
          <p:cNvPicPr preferRelativeResize="0"/>
          <p:nvPr/>
        </p:nvPicPr>
        <p:blipFill rotWithShape="1">
          <a:blip r:embed="rId3">
            <a:alphaModFix/>
          </a:blip>
          <a:srcRect b="72392" l="-2893" r="-1175" t="-1219"/>
          <a:stretch/>
        </p:blipFill>
        <p:spPr>
          <a:xfrm>
            <a:off x="785475" y="1997875"/>
            <a:ext cx="3634125" cy="1282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 rotWithShape="1">
          <a:blip r:embed="rId3">
            <a:alphaModFix/>
          </a:blip>
          <a:srcRect b="38055" l="0" r="0" t="50629"/>
          <a:stretch/>
        </p:blipFill>
        <p:spPr>
          <a:xfrm>
            <a:off x="785475" y="3523775"/>
            <a:ext cx="3634125" cy="50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000" y="2129925"/>
            <a:ext cx="4059049" cy="68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0000" y="3347000"/>
            <a:ext cx="4059050" cy="6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333600" y="409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5. </a:t>
            </a:r>
            <a:r>
              <a:rPr lang="ko" sz="2700"/>
              <a:t>전처리 및 특성 공학 </a:t>
            </a:r>
            <a:r>
              <a:rPr lang="ko" sz="1300"/>
              <a:t>1)도메인 지식 관련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5"/>
          <p:cNvSpPr txBox="1"/>
          <p:nvPr/>
        </p:nvSpPr>
        <p:spPr>
          <a:xfrm>
            <a:off x="333600" y="1033500"/>
            <a:ext cx="8184000" cy="3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400"/>
              <a:buChar char="❏"/>
            </a:pPr>
            <a:r>
              <a:rPr lang="ko">
                <a:solidFill>
                  <a:srgbClr val="980000"/>
                </a:solidFill>
              </a:rPr>
              <a:t>ID: 고</a:t>
            </a:r>
            <a:r>
              <a:rPr lang="ko">
                <a:solidFill>
                  <a:srgbClr val="980000"/>
                </a:solidFill>
              </a:rPr>
              <a:t>유 고객 ID 부여 → 만들어 놓고 피쳐로 반영을 못해서 아쉬움</a:t>
            </a:r>
            <a:endParaRPr>
              <a:solidFill>
                <a:srgbClr val="98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&lt;begin_month&gt; / &lt;credit&gt; 외 나머지 특성을 이용해 ‘고유 고객 발급 데이터’ 파악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ko"/>
              <a:t>cards: 발급 받</a:t>
            </a:r>
            <a:r>
              <a:rPr lang="ko"/>
              <a:t>은 카드의 수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고유 고객 데이터 &amp; 중복 카드 발급 데이터 &gt; 각 고유</a:t>
            </a:r>
            <a:r>
              <a:rPr lang="ko">
                <a:solidFill>
                  <a:schemeClr val="dk1"/>
                </a:solidFill>
              </a:rPr>
              <a:t> 고객의 중복 발급 데이터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개별 고객의 중복 발급 데이터를 시간 순서에 따라 </a:t>
            </a:r>
            <a:r>
              <a:rPr lang="ko">
                <a:solidFill>
                  <a:schemeClr val="dk1"/>
                </a:solidFill>
              </a:rPr>
              <a:t>(&lt;begin_month&gt;)</a:t>
            </a:r>
            <a:r>
              <a:rPr lang="ko"/>
              <a:t> 데이터 차등 부여</a:t>
            </a:r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011" y="1873575"/>
            <a:ext cx="4408875" cy="188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311700" y="11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5. </a:t>
            </a:r>
            <a:r>
              <a:rPr lang="ko" sz="2700"/>
              <a:t>전처리 및 특성 공학 </a:t>
            </a:r>
            <a:r>
              <a:rPr lang="ko" sz="1300"/>
              <a:t>1) 도메인 지식 관련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6"/>
          <p:cNvSpPr txBox="1"/>
          <p:nvPr/>
        </p:nvSpPr>
        <p:spPr>
          <a:xfrm>
            <a:off x="181100" y="875425"/>
            <a:ext cx="86511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ko"/>
              <a:t>mDB : DAYS_BIRTH 데이터</a:t>
            </a:r>
            <a:r>
              <a:rPr lang="ko"/>
              <a:t>의 절대 수치화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같은 고객에 대해 일괄적인 DAYS_BIRTH 데이터를 ‘발급 시점' 기준으로 변경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최근 발급 정보를 기준 ( lastest_begin_month )</a:t>
            </a:r>
            <a:br>
              <a:rPr lang="ko"/>
            </a:br>
            <a:r>
              <a:rPr lang="ko"/>
              <a:t>&lt;mDB&gt; = &lt;DAYS_BIRTH&gt; - (&lt;begin_month&gt; - </a:t>
            </a:r>
            <a:r>
              <a:rPr b="1" lang="ko">
                <a:solidFill>
                  <a:srgbClr val="0000FF"/>
                </a:solidFill>
              </a:rPr>
              <a:t>lastest_begin_month</a:t>
            </a:r>
            <a:r>
              <a:rPr lang="ko"/>
              <a:t>) * </a:t>
            </a:r>
            <a:r>
              <a:rPr lang="ko">
                <a:solidFill>
                  <a:srgbClr val="0000FF"/>
                </a:solidFill>
              </a:rPr>
              <a:t>30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925" y="2724150"/>
            <a:ext cx="6384151" cy="210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311700" y="11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5. </a:t>
            </a:r>
            <a:r>
              <a:rPr lang="ko" sz="2700"/>
              <a:t>전처리 및 특성 공학 </a:t>
            </a:r>
            <a:r>
              <a:rPr lang="ko" sz="1300"/>
              <a:t>1) 도메인 지식 관련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7"/>
          <p:cNvSpPr txBox="1"/>
          <p:nvPr/>
        </p:nvSpPr>
        <p:spPr>
          <a:xfrm>
            <a:off x="181100" y="875425"/>
            <a:ext cx="8651100" cy="15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ko"/>
              <a:t>mDE : DAYS_EMPLOYED 데이터의 절대 수치화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같은 고객에 대해 일괄적인 DAYS_EMPLOYED 데이터를 ‘발급 시점' 기준으로 변경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최근 발급 정보를 기준 ( lastest_begin_month )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&lt;mDE&gt; = &lt;DAYS_EMPLOYED&gt; - (&lt;begin_month&gt; - </a:t>
            </a:r>
            <a:r>
              <a:rPr b="1" lang="ko">
                <a:solidFill>
                  <a:srgbClr val="0000FF"/>
                </a:solidFill>
              </a:rPr>
              <a:t>lastest_begin_month</a:t>
            </a:r>
            <a:r>
              <a:rPr lang="ko">
                <a:solidFill>
                  <a:schemeClr val="dk1"/>
                </a:solidFill>
              </a:rPr>
              <a:t>) * </a:t>
            </a:r>
            <a:r>
              <a:rPr b="1" lang="ko">
                <a:solidFill>
                  <a:srgbClr val="0000FF"/>
                </a:solidFill>
              </a:rPr>
              <a:t>30</a:t>
            </a:r>
            <a:endParaRPr b="1">
              <a:solidFill>
                <a:srgbClr val="0000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계산 결과가 양수인 경우, 0 값 부여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663" y="2840300"/>
            <a:ext cx="6032664" cy="19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311700" y="418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5. </a:t>
            </a:r>
            <a:r>
              <a:rPr lang="ko" sz="2700"/>
              <a:t>전처리 및 특성 공학 </a:t>
            </a:r>
            <a:r>
              <a:rPr lang="ko" sz="1300"/>
              <a:t>1) 도메인 지식 관련</a:t>
            </a:r>
            <a:endParaRPr/>
          </a:p>
        </p:txBody>
      </p:sp>
      <p:sp>
        <p:nvSpPr>
          <p:cNvPr id="280" name="Google Shape;280;p38"/>
          <p:cNvSpPr txBox="1"/>
          <p:nvPr/>
        </p:nvSpPr>
        <p:spPr>
          <a:xfrm>
            <a:off x="246450" y="1091475"/>
            <a:ext cx="8651100" cy="38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파생 변수 생성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ko"/>
              <a:t>reissue: 재발급 여부 이진 특성</a:t>
            </a:r>
            <a:endParaRPr/>
          </a:p>
          <a:p>
            <a:pPr indent="-198598" lvl="0" marL="604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중복 발급인 경우 1 / 최초 발급인 경우 0</a:t>
            </a:r>
            <a:endParaRPr sz="12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ko">
                <a:solidFill>
                  <a:schemeClr val="dk1"/>
                </a:solidFill>
              </a:rPr>
              <a:t>new_issue: 신규 발급 정보 이진 특성</a:t>
            </a:r>
            <a:endParaRPr>
              <a:solidFill>
                <a:schemeClr val="dk1"/>
              </a:solidFill>
            </a:endParaRPr>
          </a:p>
          <a:p>
            <a:pPr indent="-198598" lvl="0" marL="604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" sz="1200">
                <a:solidFill>
                  <a:schemeClr val="dk1"/>
                </a:solidFill>
              </a:rPr>
              <a:t>&lt;begin_month&gt; 6개월 이내의 데이터 1 / 그 외 데이터 0</a:t>
            </a:r>
            <a:endParaRPr sz="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❏"/>
            </a:pPr>
            <a:r>
              <a:rPr lang="ko"/>
              <a:t>total_begin_month: 최초 발급부터 재발급까지 경과일 (단위: 월)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ko">
                <a:solidFill>
                  <a:schemeClr val="dk1"/>
                </a:solidFill>
              </a:rPr>
              <a:t>interval_begin_month: 재발급 경과일 (단위:월) </a:t>
            </a:r>
            <a:endParaRPr>
              <a:solidFill>
                <a:schemeClr val="dk1"/>
              </a:solidFill>
            </a:endParaRPr>
          </a:p>
          <a:p>
            <a:pPr indent="-162599" lvl="0" marL="56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" sz="1200">
                <a:solidFill>
                  <a:schemeClr val="dk1"/>
                </a:solidFill>
              </a:rPr>
              <a:t>(현재 데이터의 &lt;begin_month&gt;) - (가장 최근 발급 데이터의 &lt;begin_month&gt;)</a:t>
            </a:r>
            <a:endParaRPr sz="12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ko">
                <a:solidFill>
                  <a:schemeClr val="dk1"/>
                </a:solidFill>
              </a:rPr>
              <a:t>total_begin_month / cards: 최초 발급 경과일을 발급한 카드 개수로 나눔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400"/>
              <a:buChar char="❏"/>
            </a:pPr>
            <a:r>
              <a:rPr lang="ko"/>
              <a:t>previous_credit: 이전 카드 발급 시 책정된 신용도 (0, 1, 2)</a:t>
            </a:r>
            <a:endParaRPr/>
          </a:p>
          <a:p>
            <a:pPr indent="-162599" lvl="0" marL="56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최초 발급인 경우 1 부여 (최빈</a:t>
            </a:r>
            <a:r>
              <a:rPr lang="ko" sz="1200"/>
              <a:t>값)</a:t>
            </a:r>
            <a:endParaRPr sz="12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❏"/>
            </a:pPr>
            <a:r>
              <a:rPr lang="ko"/>
              <a:t>customer_id: 고객 id도 특성으로 사용 가능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311700" y="12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5. </a:t>
            </a:r>
            <a:r>
              <a:rPr lang="ko" sz="2700"/>
              <a:t>전처리 및 특성 공학 </a:t>
            </a:r>
            <a:r>
              <a:rPr lang="ko" sz="1600">
                <a:solidFill>
                  <a:schemeClr val="dk2"/>
                </a:solidFill>
              </a:rPr>
              <a:t>2) 수치형 데이터 전처리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9"/>
          <p:cNvPicPr preferRelativeResize="0"/>
          <p:nvPr/>
        </p:nvPicPr>
        <p:blipFill rotWithShape="1">
          <a:blip r:embed="rId3">
            <a:alphaModFix/>
          </a:blip>
          <a:srcRect b="13748" l="10871" r="10863" t="29135"/>
          <a:stretch/>
        </p:blipFill>
        <p:spPr>
          <a:xfrm>
            <a:off x="4612701" y="2161795"/>
            <a:ext cx="3828776" cy="279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9"/>
          <p:cNvPicPr preferRelativeResize="0"/>
          <p:nvPr/>
        </p:nvPicPr>
        <p:blipFill rotWithShape="1">
          <a:blip r:embed="rId4">
            <a:alphaModFix/>
          </a:blip>
          <a:srcRect b="20944" l="0" r="51916" t="32323"/>
          <a:stretch/>
        </p:blipFill>
        <p:spPr>
          <a:xfrm>
            <a:off x="311700" y="2260325"/>
            <a:ext cx="4135373" cy="269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/>
          <p:nvPr>
            <p:ph idx="1" type="body"/>
          </p:nvPr>
        </p:nvSpPr>
        <p:spPr>
          <a:xfrm>
            <a:off x="180825" y="863550"/>
            <a:ext cx="430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</a:rPr>
              <a:t>18개의 데이터 특성 중 begin month를 제외한 17개의 특성들에서는 credit 2 &gt; credit 1&gt; credit 0의 분포를 보임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</a:rPr>
              <a:t>→ 데이터의 양이 credit 2 &gt; credit 1 &gt; credit 0 순서인 것이 가장 영향이 큼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</a:rPr>
              <a:t>예)  gender 특성의 credit 분포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89" name="Google Shape;289;p39"/>
          <p:cNvSpPr txBox="1"/>
          <p:nvPr>
            <p:ph idx="2" type="body"/>
          </p:nvPr>
        </p:nvSpPr>
        <p:spPr>
          <a:xfrm>
            <a:off x="4612700" y="8635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</a:rPr>
              <a:t>그러나, begin month(카드 발급달부터 이번달까지 기간)에서는 다른 분포임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</a:rPr>
              <a:t>발급일로부터 4달 이내의 유저들은 credit 분포가 전형적인 분포와 다른 양상을 보임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</a:rPr>
              <a:t>→ </a:t>
            </a:r>
            <a:r>
              <a:rPr lang="ko" sz="1300">
                <a:solidFill>
                  <a:srgbClr val="980000"/>
                </a:solidFill>
              </a:rPr>
              <a:t>분포 형태별로 begin month 특성을 재범주화</a:t>
            </a:r>
            <a:endParaRPr sz="13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/>
          <p:nvPr>
            <p:ph type="title"/>
          </p:nvPr>
        </p:nvSpPr>
        <p:spPr>
          <a:xfrm>
            <a:off x="311700" y="18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5. </a:t>
            </a:r>
            <a:r>
              <a:rPr lang="ko" sz="2700"/>
              <a:t>전처리 및 특성 공학 </a:t>
            </a:r>
            <a:r>
              <a:rPr lang="ko" sz="1600">
                <a:solidFill>
                  <a:schemeClr val="dk2"/>
                </a:solidFill>
              </a:rPr>
              <a:t>2) 수치형 데이터 전처리</a:t>
            </a:r>
            <a:endParaRPr/>
          </a:p>
        </p:txBody>
      </p:sp>
      <p:sp>
        <p:nvSpPr>
          <p:cNvPr id="295" name="Google Shape;295;p40"/>
          <p:cNvSpPr txBox="1"/>
          <p:nvPr>
            <p:ph idx="1" type="body"/>
          </p:nvPr>
        </p:nvSpPr>
        <p:spPr>
          <a:xfrm>
            <a:off x="192150" y="977550"/>
            <a:ext cx="8759700" cy="3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DAYS_BIRTH, DAYS_EMPLOYED : 일별 데이터를 연도 별 데이터로 변환함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DAYS_BIRTH, DAYS_EMPLOYED, income_total : </a:t>
            </a:r>
            <a:r>
              <a:rPr lang="ko" sz="1600">
                <a:solidFill>
                  <a:srgbClr val="980000"/>
                </a:solidFill>
              </a:rPr>
              <a:t>신용도와 양의 상관 관계</a:t>
            </a:r>
            <a:endParaRPr sz="1600">
              <a:solidFill>
                <a:srgbClr val="980000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/>
              <a:t> → Ordinal Encoding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begin_month : </a:t>
            </a:r>
            <a:r>
              <a:rPr lang="ko" sz="1600">
                <a:solidFill>
                  <a:srgbClr val="980000"/>
                </a:solidFill>
              </a:rPr>
              <a:t>최초 발급 및 발급 초기에는 신용도를 좋게 평가 받는 경향</a:t>
            </a:r>
            <a:r>
              <a:rPr lang="ko" sz="1600"/>
              <a:t>이 존재함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AGE_GROUP, EMP_GROUP, income_group, month_group : 도메인 지식을 바탕으로 </a:t>
            </a:r>
            <a:r>
              <a:rPr lang="ko" sz="1600"/>
              <a:t>수치형 변수를 </a:t>
            </a:r>
            <a:r>
              <a:rPr lang="ko" sz="1600"/>
              <a:t>범주화 처리 (Binning) → Ordinal Encoding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ko" sz="1600"/>
              <a:t>이상치 제거 : Z-Score 방식으로 이상치를 제거함</a:t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idx="1" type="body"/>
          </p:nvPr>
        </p:nvSpPr>
        <p:spPr>
          <a:xfrm>
            <a:off x="713950" y="853500"/>
            <a:ext cx="7578300" cy="3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ko"/>
              <a:t>더미화 (N:0, Y:1)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400"/>
              <a:t>gender</a:t>
            </a:r>
            <a:r>
              <a:rPr b="1" lang="ko" sz="1400"/>
              <a:t>,   car,   reality,   FLAG_MOBIL,   phone,    work_phone,   email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/>
              <a:t>      →</a:t>
            </a:r>
            <a:r>
              <a:rPr lang="ko" sz="1400">
                <a:solidFill>
                  <a:srgbClr val="980000"/>
                </a:solidFill>
              </a:rPr>
              <a:t> </a:t>
            </a:r>
            <a:r>
              <a:rPr lang="ko" sz="1400">
                <a:solidFill>
                  <a:srgbClr val="980000"/>
                </a:solidFill>
              </a:rPr>
              <a:t>자동차와 부동산을 보유할 수록 더 높은 값 부여 </a:t>
            </a:r>
            <a:r>
              <a:rPr lang="ko" sz="1400"/>
              <a:t>또는 </a:t>
            </a:r>
            <a:r>
              <a:rPr lang="ko" sz="1400">
                <a:solidFill>
                  <a:srgbClr val="980000"/>
                </a:solidFill>
              </a:rPr>
              <a:t>ordinal encoding</a:t>
            </a:r>
            <a:endParaRPr sz="1400">
              <a:solidFill>
                <a:srgbClr val="980000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gender, work_phone, email, car 특성은 제거함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lang="ko"/>
              <a:t>범주형 변수 </a:t>
            </a:r>
            <a:r>
              <a:rPr lang="ko"/>
              <a:t>매핑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400"/>
              <a:t>edu_type</a:t>
            </a:r>
            <a:endParaRPr b="1" sz="14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/>
              <a:t>→ </a:t>
            </a:r>
            <a:r>
              <a:rPr lang="ko" sz="1400">
                <a:solidFill>
                  <a:srgbClr val="980000"/>
                </a:solidFill>
              </a:rPr>
              <a:t>교육 수준이 높을 수록 더 높은 값 부여 </a:t>
            </a:r>
            <a:r>
              <a:rPr lang="ko" sz="1400">
                <a:solidFill>
                  <a:srgbClr val="980000"/>
                </a:solidFill>
              </a:rPr>
              <a:t>또는 </a:t>
            </a:r>
            <a:r>
              <a:rPr lang="ko" sz="1400">
                <a:solidFill>
                  <a:srgbClr val="980000"/>
                </a:solidFill>
              </a:rPr>
              <a:t>ordinal encoding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301" name="Google Shape;301;p41"/>
          <p:cNvSpPr txBox="1"/>
          <p:nvPr>
            <p:ph type="title"/>
          </p:nvPr>
        </p:nvSpPr>
        <p:spPr>
          <a:xfrm>
            <a:off x="311700" y="18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5. </a:t>
            </a:r>
            <a:r>
              <a:rPr lang="ko" sz="2700"/>
              <a:t>전처리 및 특성 공학 </a:t>
            </a:r>
            <a:r>
              <a:rPr lang="ko" sz="1600">
                <a:solidFill>
                  <a:schemeClr val="dk2"/>
                </a:solidFill>
              </a:rPr>
              <a:t>3) 범주형 데이터 전처리</a:t>
            </a:r>
            <a:endParaRPr/>
          </a:p>
        </p:txBody>
      </p:sp>
      <p:pic>
        <p:nvPicPr>
          <p:cNvPr id="302" name="Google Shape;3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50" y="4444700"/>
            <a:ext cx="7578300" cy="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팀 소개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3847575"/>
            <a:ext cx="8520600" cy="11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안동현		 김태용		 안준용		 이문형		 이종섭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35876" l="0" r="69304" t="0"/>
          <a:stretch/>
        </p:blipFill>
        <p:spPr>
          <a:xfrm>
            <a:off x="1227875" y="2271613"/>
            <a:ext cx="1213851" cy="13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35876" l="0" r="69304" t="0"/>
          <a:stretch/>
        </p:blipFill>
        <p:spPr>
          <a:xfrm>
            <a:off x="2624500" y="2271613"/>
            <a:ext cx="1213851" cy="13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35876" l="0" r="69304" t="0"/>
          <a:stretch/>
        </p:blipFill>
        <p:spPr>
          <a:xfrm>
            <a:off x="4021113" y="2271613"/>
            <a:ext cx="1213851" cy="13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35876" l="0" r="69304" t="0"/>
          <a:stretch/>
        </p:blipFill>
        <p:spPr>
          <a:xfrm>
            <a:off x="5405325" y="2271613"/>
            <a:ext cx="1213851" cy="13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35876" l="0" r="69304" t="0"/>
          <a:stretch/>
        </p:blipFill>
        <p:spPr>
          <a:xfrm>
            <a:off x="6789525" y="2271613"/>
            <a:ext cx="1213851" cy="13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884050" y="1087500"/>
            <a:ext cx="57864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팀명 : TEAM3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팀장 : 안동현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팀원 : 김태용, 안준용, 이문형, 이종섭</a:t>
            </a:r>
            <a:endParaRPr sz="1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 txBox="1"/>
          <p:nvPr>
            <p:ph idx="1" type="body"/>
          </p:nvPr>
        </p:nvSpPr>
        <p:spPr>
          <a:xfrm>
            <a:off x="613550" y="863550"/>
            <a:ext cx="757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ko"/>
              <a:t>범주 축소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400"/>
              <a:t>house_type</a:t>
            </a:r>
            <a:r>
              <a:rPr b="1" lang="ko" sz="1400"/>
              <a:t> </a:t>
            </a:r>
            <a:r>
              <a:rPr b="1" lang="ko" sz="1400"/>
              <a:t>,                                                                family_type </a:t>
            </a:r>
            <a:r>
              <a:rPr lang="ko" sz="1400"/>
              <a:t>(더미화 추가진행) </a:t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/>
              <a:t>Rented &lt; parents &lt; Apartment 순으로 ordinal encoding                    Married / Single</a:t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08" name="Google Shape;308;p42"/>
          <p:cNvSpPr txBox="1"/>
          <p:nvPr>
            <p:ph type="title"/>
          </p:nvPr>
        </p:nvSpPr>
        <p:spPr>
          <a:xfrm>
            <a:off x="311700" y="11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</a:t>
            </a:r>
            <a:r>
              <a:rPr lang="ko"/>
              <a:t>전처리 및 특성 공학 </a:t>
            </a:r>
            <a:r>
              <a:rPr lang="ko" sz="1600">
                <a:solidFill>
                  <a:schemeClr val="dk2"/>
                </a:solidFill>
              </a:rPr>
              <a:t>3) 범주형 데이터 전처리</a:t>
            </a:r>
            <a:endParaRPr/>
          </a:p>
        </p:txBody>
      </p:sp>
      <p:pic>
        <p:nvPicPr>
          <p:cNvPr id="309" name="Google Shape;3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565" y="3612626"/>
            <a:ext cx="3210205" cy="1384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325" y="2239125"/>
            <a:ext cx="3481702" cy="13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0550" y="2103921"/>
            <a:ext cx="3481700" cy="145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1064" y="3575122"/>
            <a:ext cx="3211670" cy="14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idx="1" type="body"/>
          </p:nvPr>
        </p:nvSpPr>
        <p:spPr>
          <a:xfrm>
            <a:off x="634725" y="935675"/>
            <a:ext cx="7263300" cy="3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50"/>
          </a:p>
          <a:p>
            <a:pPr indent="-32012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❏"/>
            </a:pPr>
            <a:r>
              <a:rPr lang="ko" sz="5765"/>
              <a:t>범주화</a:t>
            </a:r>
            <a:endParaRPr sz="5765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5215"/>
              <a:t>child_num, family_size</a:t>
            </a:r>
            <a:endParaRPr b="1" sz="5215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ko" sz="5215"/>
              <a:t>자녀의 수 3명 이상 → 3으로 그룹화</a:t>
            </a:r>
            <a:endParaRPr sz="5215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5215"/>
              <a:t>가족 규모 5명 이상 → 5로 그룹화</a:t>
            </a:r>
            <a:endParaRPr sz="5215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5215"/>
              <a:t>수치형 이지만 비선형성이 존재할 것이라고 생각했기 때문임</a:t>
            </a:r>
            <a:endParaRPr sz="5215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15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5338"/>
              <a:t>begin_month </a:t>
            </a:r>
            <a:r>
              <a:rPr lang="ko" sz="5338"/>
              <a:t>(더미화 추가진행)</a:t>
            </a:r>
            <a:endParaRPr sz="5338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5338"/>
              <a:t>카드를 발급 받은 초창기(0~3개월)과 그 이후로 나눔</a:t>
            </a:r>
            <a:endParaRPr sz="5338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123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</p:txBody>
      </p:sp>
      <p:sp>
        <p:nvSpPr>
          <p:cNvPr id="318" name="Google Shape;318;p43"/>
          <p:cNvSpPr txBox="1"/>
          <p:nvPr>
            <p:ph type="title"/>
          </p:nvPr>
        </p:nvSpPr>
        <p:spPr>
          <a:xfrm>
            <a:off x="311700" y="11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5. 전처리 및 </a:t>
            </a:r>
            <a:r>
              <a:rPr lang="ko" sz="2811"/>
              <a:t>특성 공학</a:t>
            </a:r>
            <a:r>
              <a:rPr lang="ko" sz="2700"/>
              <a:t> </a:t>
            </a:r>
            <a:r>
              <a:rPr lang="ko" sz="1600">
                <a:solidFill>
                  <a:schemeClr val="dk2"/>
                </a:solidFill>
              </a:rPr>
              <a:t>3) 범주형 데이터 전처리</a:t>
            </a:r>
            <a:endParaRPr/>
          </a:p>
        </p:txBody>
      </p:sp>
      <p:pic>
        <p:nvPicPr>
          <p:cNvPr id="319" name="Google Shape;3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650" y="1090400"/>
            <a:ext cx="3473949" cy="15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7725" y="2911375"/>
            <a:ext cx="2089101" cy="181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3"/>
          <p:cNvSpPr txBox="1"/>
          <p:nvPr/>
        </p:nvSpPr>
        <p:spPr>
          <a:xfrm>
            <a:off x="522400" y="4159000"/>
            <a:ext cx="797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❏"/>
            </a:pPr>
            <a:r>
              <a:rPr lang="ko" sz="1500">
                <a:solidFill>
                  <a:schemeClr val="dk2"/>
                </a:solidFill>
              </a:rPr>
              <a:t>combine_rare_level : </a:t>
            </a:r>
            <a:r>
              <a:rPr lang="ko" sz="1500">
                <a:solidFill>
                  <a:srgbClr val="980000"/>
                </a:solidFill>
              </a:rPr>
              <a:t>희소 범주들을 결합함 </a:t>
            </a:r>
            <a:r>
              <a:rPr lang="ko" sz="1500">
                <a:solidFill>
                  <a:schemeClr val="dk2"/>
                </a:solidFill>
              </a:rPr>
              <a:t>(occpy_types 등)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/>
          <p:nvPr/>
        </p:nvSpPr>
        <p:spPr>
          <a:xfrm rot="-7733991">
            <a:off x="5961985" y="1428180"/>
            <a:ext cx="984138" cy="185405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2CC"/>
              </a:highlight>
            </a:endParaRPr>
          </a:p>
        </p:txBody>
      </p:sp>
      <p:sp>
        <p:nvSpPr>
          <p:cNvPr id="327" name="Google Shape;327;p44"/>
          <p:cNvSpPr/>
          <p:nvPr/>
        </p:nvSpPr>
        <p:spPr>
          <a:xfrm rot="6486490">
            <a:off x="2105209" y="1149569"/>
            <a:ext cx="998031" cy="266082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2CC"/>
              </a:highlight>
            </a:endParaRPr>
          </a:p>
        </p:txBody>
      </p:sp>
      <p:sp>
        <p:nvSpPr>
          <p:cNvPr id="328" name="Google Shape;328;p44"/>
          <p:cNvSpPr/>
          <p:nvPr/>
        </p:nvSpPr>
        <p:spPr>
          <a:xfrm rot="1013">
            <a:off x="4023975" y="3164475"/>
            <a:ext cx="1018500" cy="1637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2CC"/>
              </a:highlight>
            </a:endParaRPr>
          </a:p>
        </p:txBody>
      </p:sp>
      <p:sp>
        <p:nvSpPr>
          <p:cNvPr id="329" name="Google Shape;329;p44"/>
          <p:cNvSpPr txBox="1"/>
          <p:nvPr>
            <p:ph type="title"/>
          </p:nvPr>
        </p:nvSpPr>
        <p:spPr>
          <a:xfrm>
            <a:off x="311700" y="11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</a:t>
            </a:r>
            <a:r>
              <a:rPr lang="ko"/>
              <a:t>. </a:t>
            </a:r>
            <a:r>
              <a:rPr lang="ko"/>
              <a:t>모델링</a:t>
            </a:r>
            <a:endParaRPr/>
          </a:p>
        </p:txBody>
      </p:sp>
      <p:pic>
        <p:nvPicPr>
          <p:cNvPr id="330" name="Google Shape;3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613" y="4391900"/>
            <a:ext cx="272715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059" y="2562136"/>
            <a:ext cx="2205901" cy="499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44"/>
          <p:cNvGrpSpPr/>
          <p:nvPr/>
        </p:nvGrpSpPr>
        <p:grpSpPr>
          <a:xfrm>
            <a:off x="2536880" y="2354913"/>
            <a:ext cx="4323994" cy="914175"/>
            <a:chOff x="2268067" y="818450"/>
            <a:chExt cx="4323994" cy="914175"/>
          </a:xfrm>
        </p:grpSpPr>
        <p:grpSp>
          <p:nvGrpSpPr>
            <p:cNvPr id="333" name="Google Shape;333;p44"/>
            <p:cNvGrpSpPr/>
            <p:nvPr/>
          </p:nvGrpSpPr>
          <p:grpSpPr>
            <a:xfrm>
              <a:off x="2268067" y="818450"/>
              <a:ext cx="4323994" cy="914175"/>
              <a:chOff x="803672" y="1657575"/>
              <a:chExt cx="3052375" cy="914175"/>
            </a:xfrm>
          </p:grpSpPr>
          <p:sp>
            <p:nvSpPr>
              <p:cNvPr id="334" name="Google Shape;334;p44"/>
              <p:cNvSpPr/>
              <p:nvPr/>
            </p:nvSpPr>
            <p:spPr>
              <a:xfrm flipH="1" rot="-5400000">
                <a:off x="2808747" y="1524450"/>
                <a:ext cx="914175" cy="1180425"/>
              </a:xfrm>
              <a:prstGeom prst="flowChartOffpageConnector">
                <a:avLst/>
              </a:prstGeom>
              <a:solidFill>
                <a:srgbClr val="F4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44"/>
              <p:cNvSpPr/>
              <p:nvPr/>
            </p:nvSpPr>
            <p:spPr>
              <a:xfrm flipH="1" rot="-5400000">
                <a:off x="1862722" y="1524450"/>
                <a:ext cx="914175" cy="1180425"/>
              </a:xfrm>
              <a:prstGeom prst="flowChartOffpageConnector">
                <a:avLst/>
              </a:prstGeom>
              <a:solidFill>
                <a:srgbClr val="FCE5C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44"/>
              <p:cNvSpPr/>
              <p:nvPr/>
            </p:nvSpPr>
            <p:spPr>
              <a:xfrm flipH="1" rot="-5400000">
                <a:off x="936797" y="1524450"/>
                <a:ext cx="914175" cy="1180425"/>
              </a:xfrm>
              <a:prstGeom prst="flowChartOffpageConnector">
                <a:avLst/>
              </a:prstGeom>
              <a:solidFill>
                <a:srgbClr val="FFF2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7" name="Google Shape;337;p44"/>
            <p:cNvSpPr txBox="1"/>
            <p:nvPr/>
          </p:nvSpPr>
          <p:spPr>
            <a:xfrm>
              <a:off x="2344275" y="1022725"/>
              <a:ext cx="142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모델 선정</a:t>
              </a:r>
              <a:endParaRPr/>
            </a:p>
          </p:txBody>
        </p:sp>
        <p:sp>
          <p:nvSpPr>
            <p:cNvPr id="338" name="Google Shape;338;p44"/>
            <p:cNvSpPr txBox="1"/>
            <p:nvPr/>
          </p:nvSpPr>
          <p:spPr>
            <a:xfrm>
              <a:off x="3878663" y="859900"/>
              <a:ext cx="10701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하이퍼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파라미터 튜닝</a:t>
              </a:r>
              <a:endParaRPr/>
            </a:p>
          </p:txBody>
        </p:sp>
        <p:sp>
          <p:nvSpPr>
            <p:cNvPr id="339" name="Google Shape;339;p44"/>
            <p:cNvSpPr txBox="1"/>
            <p:nvPr/>
          </p:nvSpPr>
          <p:spPr>
            <a:xfrm>
              <a:off x="5240900" y="991250"/>
              <a:ext cx="1070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모델 앙상블</a:t>
              </a:r>
              <a:endParaRPr/>
            </a:p>
          </p:txBody>
        </p:sp>
      </p:grpSp>
      <p:pic>
        <p:nvPicPr>
          <p:cNvPr id="340" name="Google Shape;34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6800" y="513713"/>
            <a:ext cx="3124674" cy="12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4"/>
          <p:cNvSpPr txBox="1"/>
          <p:nvPr/>
        </p:nvSpPr>
        <p:spPr>
          <a:xfrm>
            <a:off x="75600" y="1908750"/>
            <a:ext cx="21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LightGBM, Tabnet</a:t>
            </a:r>
            <a:endParaRPr/>
          </a:p>
        </p:txBody>
      </p:sp>
      <p:sp>
        <p:nvSpPr>
          <p:cNvPr id="342" name="Google Shape;342;p44"/>
          <p:cNvSpPr txBox="1"/>
          <p:nvPr/>
        </p:nvSpPr>
        <p:spPr>
          <a:xfrm>
            <a:off x="6199438" y="4478150"/>
            <a:ext cx="14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Optuna</a:t>
            </a:r>
            <a:endParaRPr/>
          </a:p>
        </p:txBody>
      </p:sp>
      <p:sp>
        <p:nvSpPr>
          <p:cNvPr id="343" name="Google Shape;343;p44"/>
          <p:cNvSpPr txBox="1"/>
          <p:nvPr/>
        </p:nvSpPr>
        <p:spPr>
          <a:xfrm>
            <a:off x="6421800" y="113525"/>
            <a:ext cx="241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Stratified K-fold ensemble</a:t>
            </a:r>
            <a:endParaRPr/>
          </a:p>
        </p:txBody>
      </p:sp>
      <p:pic>
        <p:nvPicPr>
          <p:cNvPr id="344" name="Google Shape;344;p44"/>
          <p:cNvPicPr preferRelativeResize="0"/>
          <p:nvPr/>
        </p:nvPicPr>
        <p:blipFill rotWithShape="1">
          <a:blip r:embed="rId6">
            <a:alphaModFix/>
          </a:blip>
          <a:srcRect b="39122" l="22673" r="20755" t="23543"/>
          <a:stretch/>
        </p:blipFill>
        <p:spPr>
          <a:xfrm>
            <a:off x="38175" y="3438238"/>
            <a:ext cx="2239326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4"/>
          <p:cNvSpPr txBox="1"/>
          <p:nvPr/>
        </p:nvSpPr>
        <p:spPr>
          <a:xfrm>
            <a:off x="75600" y="635775"/>
            <a:ext cx="5821200" cy="12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600"/>
              <a:buChar char="❏"/>
            </a:pPr>
            <a:r>
              <a:rPr lang="ko" sz="1600">
                <a:solidFill>
                  <a:srgbClr val="980000"/>
                </a:solidFill>
              </a:rPr>
              <a:t>Feature Selection</a:t>
            </a:r>
            <a:endParaRPr sz="1600">
              <a:solidFill>
                <a:srgbClr val="98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lang="ko" sz="1100">
                <a:solidFill>
                  <a:schemeClr val="dk2"/>
                </a:solidFill>
              </a:rPr>
              <a:t>ignore_low_variance, feature_importance, permutation importance 등을 참조하여 중요도가 낮은 20% 정도의 피쳐를 분석에서 제외함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lang="ko" sz="1100">
                <a:solidFill>
                  <a:schemeClr val="dk2"/>
                </a:solidFill>
              </a:rPr>
              <a:t>DAYS_BIRTH, begin_month, income_total, total_begin_month / cnt_card 등이 높은 피쳐 중요도를 보임</a:t>
            </a:r>
            <a:endParaRPr/>
          </a:p>
        </p:txBody>
      </p:sp>
      <p:sp>
        <p:nvSpPr>
          <p:cNvPr id="346" name="Google Shape;346;p44"/>
          <p:cNvSpPr txBox="1"/>
          <p:nvPr/>
        </p:nvSpPr>
        <p:spPr>
          <a:xfrm>
            <a:off x="54900" y="4740600"/>
            <a:ext cx="339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u="sng">
                <a:solidFill>
                  <a:schemeClr val="hlink"/>
                </a:solidFill>
                <a:hlinkClick r:id="rId7"/>
              </a:rPr>
              <a:t>https://openreview.net/forum?id=BylRkAEKDH</a:t>
            </a:r>
            <a:endParaRPr sz="1100"/>
          </a:p>
        </p:txBody>
      </p:sp>
      <p:sp>
        <p:nvSpPr>
          <p:cNvPr id="347" name="Google Shape;347;p44"/>
          <p:cNvSpPr txBox="1"/>
          <p:nvPr/>
        </p:nvSpPr>
        <p:spPr>
          <a:xfrm>
            <a:off x="93000" y="4391888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980000"/>
                </a:solidFill>
              </a:rPr>
              <a:t>Tabnet </a:t>
            </a:r>
            <a:r>
              <a:rPr lang="ko"/>
              <a:t>논문</a:t>
            </a:r>
            <a:endParaRPr/>
          </a:p>
        </p:txBody>
      </p:sp>
      <p:sp>
        <p:nvSpPr>
          <p:cNvPr id="348" name="Google Shape;348;p44"/>
          <p:cNvSpPr txBox="1"/>
          <p:nvPr/>
        </p:nvSpPr>
        <p:spPr>
          <a:xfrm>
            <a:off x="2386175" y="3573038"/>
            <a:ext cx="588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980000"/>
                </a:solidFill>
                <a:highlight>
                  <a:srgbClr val="FFFFFF"/>
                </a:highlight>
              </a:rPr>
              <a:t>TabNet</a:t>
            </a: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</a:rPr>
              <a:t>(</a:t>
            </a: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</a:rPr>
              <a:t>정형 데이터를 위한 딥러닝 모델)</a:t>
            </a: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</a:rPr>
              <a:t>은 순차적인 어텐션(Sequential Attention)을 사용하여 각 의사 결정 단계에서 추론할 feature를 선택하여 학습 능력이 가장 두드러진 기능에 사용되므로 효과적인 학습을 가능</a:t>
            </a:r>
            <a:endParaRPr/>
          </a:p>
        </p:txBody>
      </p:sp>
      <p:sp>
        <p:nvSpPr>
          <p:cNvPr id="349" name="Google Shape;349;p44"/>
          <p:cNvSpPr txBox="1"/>
          <p:nvPr/>
        </p:nvSpPr>
        <p:spPr>
          <a:xfrm>
            <a:off x="2149692" y="2967567"/>
            <a:ext cx="216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메인 모델 : </a:t>
            </a:r>
            <a:r>
              <a:rPr lang="ko" sz="1100">
                <a:solidFill>
                  <a:srgbClr val="980000"/>
                </a:solidFill>
              </a:rPr>
              <a:t>LightGBM</a:t>
            </a:r>
            <a:endParaRPr sz="1100">
              <a:solidFill>
                <a:srgbClr val="980000"/>
              </a:solidFill>
            </a:endParaRPr>
          </a:p>
        </p:txBody>
      </p:sp>
      <p:sp>
        <p:nvSpPr>
          <p:cNvPr id="350" name="Google Shape;350;p44"/>
          <p:cNvSpPr txBox="1"/>
          <p:nvPr/>
        </p:nvSpPr>
        <p:spPr>
          <a:xfrm>
            <a:off x="2536875" y="1987225"/>
            <a:ext cx="643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선정 이유 : 빠르고 성능이 좋아서.. objective function에 logloss가 존재함 등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>
            <p:ph type="title"/>
          </p:nvPr>
        </p:nvSpPr>
        <p:spPr>
          <a:xfrm>
            <a:off x="311700" y="11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6. 모델링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5"/>
          <p:cNvSpPr txBox="1"/>
          <p:nvPr/>
        </p:nvSpPr>
        <p:spPr>
          <a:xfrm>
            <a:off x="408000" y="642850"/>
            <a:ext cx="82407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</a:pPr>
            <a:r>
              <a:rPr lang="ko" sz="1600">
                <a:solidFill>
                  <a:schemeClr val="dk2"/>
                </a:solidFill>
              </a:rPr>
              <a:t>하이퍼 파라미터 튜닝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357" name="Google Shape;3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625" y="1388474"/>
            <a:ext cx="3322865" cy="6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781" y="113525"/>
            <a:ext cx="3893831" cy="14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2775" y="3433325"/>
            <a:ext cx="4006626" cy="148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9425" y="1629550"/>
            <a:ext cx="4129976" cy="15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3000" y="2511550"/>
            <a:ext cx="2870120" cy="209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/>
          <p:nvPr>
            <p:ph type="title"/>
          </p:nvPr>
        </p:nvSpPr>
        <p:spPr>
          <a:xfrm>
            <a:off x="311700" y="11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6. 모델링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6"/>
          <p:cNvSpPr txBox="1"/>
          <p:nvPr/>
        </p:nvSpPr>
        <p:spPr>
          <a:xfrm>
            <a:off x="413700" y="734000"/>
            <a:ext cx="824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❏"/>
            </a:pPr>
            <a:r>
              <a:rPr lang="ko" sz="1600">
                <a:solidFill>
                  <a:schemeClr val="dk2"/>
                </a:solidFill>
              </a:rPr>
              <a:t>LightGBM </a:t>
            </a:r>
            <a:r>
              <a:rPr lang="ko" sz="1600">
                <a:solidFill>
                  <a:schemeClr val="dk2"/>
                </a:solidFill>
              </a:rPr>
              <a:t>k-fold 앙상블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368" name="Google Shape;3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025" y="3136612"/>
            <a:ext cx="3504201" cy="17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5601" y="3136612"/>
            <a:ext cx="1724674" cy="1640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1550" y="395775"/>
            <a:ext cx="3761099" cy="26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2449" y="313325"/>
            <a:ext cx="2342325" cy="100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1380750"/>
            <a:ext cx="2996150" cy="349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7"/>
          <p:cNvSpPr txBox="1"/>
          <p:nvPr>
            <p:ph type="title"/>
          </p:nvPr>
        </p:nvSpPr>
        <p:spPr>
          <a:xfrm>
            <a:off x="311700" y="11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</a:t>
            </a:r>
            <a:r>
              <a:rPr lang="ko"/>
              <a:t>.</a:t>
            </a:r>
            <a:r>
              <a:rPr lang="ko"/>
              <a:t> 모델링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7"/>
          <p:cNvSpPr txBox="1"/>
          <p:nvPr/>
        </p:nvSpPr>
        <p:spPr>
          <a:xfrm>
            <a:off x="181200" y="755600"/>
            <a:ext cx="86511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ko"/>
              <a:t>Sci-kit learn train-test-split → 초기 모델에 사용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❏"/>
            </a:pPr>
            <a:r>
              <a:rPr lang="ko"/>
              <a:t>Group Kfold </a:t>
            </a:r>
            <a:r>
              <a:rPr lang="ko">
                <a:solidFill>
                  <a:schemeClr val="dk1"/>
                </a:solidFill>
              </a:rPr>
              <a:t>→</a:t>
            </a:r>
            <a:r>
              <a:rPr lang="ko"/>
              <a:t> train set에서 feature importance가 높은 begin_month와 DAYS_BIRTH의 구간화된 데이터에서 Target 분포가 불균형하고, 구간화 데이터의 타당성을 찾기 힘듦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❏"/>
            </a:pPr>
            <a:r>
              <a:rPr lang="ko"/>
              <a:t>StratifiedKfold </a:t>
            </a:r>
            <a:r>
              <a:rPr lang="ko">
                <a:solidFill>
                  <a:schemeClr val="dk1"/>
                </a:solidFill>
              </a:rPr>
              <a:t>→</a:t>
            </a:r>
            <a:r>
              <a:rPr lang="ko"/>
              <a:t> 최종 모델에서 선택하여 사용 (평가점수 성능 향상)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❏"/>
            </a:pPr>
            <a:r>
              <a:rPr lang="ko"/>
              <a:t>적용 후 LGBM 모델 학습 Feature_importances</a:t>
            </a:r>
            <a:endParaRPr/>
          </a:p>
        </p:txBody>
      </p:sp>
      <p:pic>
        <p:nvPicPr>
          <p:cNvPr id="379" name="Google Shape;3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925" y="2402600"/>
            <a:ext cx="7005923" cy="268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8"/>
          <p:cNvSpPr txBox="1"/>
          <p:nvPr>
            <p:ph type="title"/>
          </p:nvPr>
        </p:nvSpPr>
        <p:spPr>
          <a:xfrm>
            <a:off x="311700" y="11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</a:t>
            </a:r>
            <a:r>
              <a:rPr lang="ko"/>
              <a:t>모델링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8"/>
          <p:cNvSpPr txBox="1"/>
          <p:nvPr/>
        </p:nvSpPr>
        <p:spPr>
          <a:xfrm>
            <a:off x="181200" y="780275"/>
            <a:ext cx="8651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ko"/>
              <a:t>Validation set 선정에 알맞는 피쳐분포를 찾기힘듦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❏"/>
            </a:pPr>
            <a:r>
              <a:rPr lang="ko"/>
              <a:t>Feature_importance가 상대적으로 높은 feature, train-test에서 비슷한 양상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❏"/>
            </a:pPr>
            <a:r>
              <a:rPr lang="ko"/>
              <a:t>기존 </a:t>
            </a:r>
            <a:r>
              <a:rPr lang="ko">
                <a:solidFill>
                  <a:schemeClr val="dk1"/>
                </a:solidFill>
              </a:rPr>
              <a:t>StratifiedKfold외에 GroupKfold, Hold-Out의 split 기법은 성능향상을 기대하기 어려움</a:t>
            </a:r>
            <a:endParaRPr/>
          </a:p>
        </p:txBody>
      </p:sp>
      <p:pic>
        <p:nvPicPr>
          <p:cNvPr id="386" name="Google Shape;3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400" y="2057988"/>
            <a:ext cx="2233301" cy="1422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3411" y="3558175"/>
            <a:ext cx="2233289" cy="15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5975" y="2058000"/>
            <a:ext cx="2215732" cy="14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7850" y="3550775"/>
            <a:ext cx="2253851" cy="15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/>
          <p:nvPr>
            <p:ph type="title"/>
          </p:nvPr>
        </p:nvSpPr>
        <p:spPr>
          <a:xfrm>
            <a:off x="171075" y="6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7. </a:t>
            </a:r>
            <a:r>
              <a:rPr lang="ko"/>
              <a:t>최종 결과</a:t>
            </a:r>
            <a:endParaRPr/>
          </a:p>
        </p:txBody>
      </p:sp>
      <p:sp>
        <p:nvSpPr>
          <p:cNvPr id="395" name="Google Shape;395;p49"/>
          <p:cNvSpPr txBox="1"/>
          <p:nvPr>
            <p:ph idx="1" type="body"/>
          </p:nvPr>
        </p:nvSpPr>
        <p:spPr>
          <a:xfrm>
            <a:off x="171075" y="1572850"/>
            <a:ext cx="8520600" cy="3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평가 지표 : logloss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오분류 확률에 높은 패널티를 부여함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rgbClr val="980000"/>
                </a:solidFill>
              </a:rPr>
              <a:t>         ※ 불균형 데이터 문제 및 신용평가 모델 특성을 반영하여, 모델 앙상블 시 F1-score 등을 추가 고려함</a:t>
            </a:r>
            <a:endParaRPr>
              <a:solidFill>
                <a:srgbClr val="980000"/>
              </a:solidFill>
            </a:endParaRPr>
          </a:p>
        </p:txBody>
      </p:sp>
      <p:pic>
        <p:nvPicPr>
          <p:cNvPr id="396" name="Google Shape;3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325" y="2187175"/>
            <a:ext cx="3930174" cy="20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450" y="2187175"/>
            <a:ext cx="2309001" cy="224140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9"/>
          <p:cNvSpPr txBox="1"/>
          <p:nvPr/>
        </p:nvSpPr>
        <p:spPr>
          <a:xfrm>
            <a:off x="311700" y="632875"/>
            <a:ext cx="80868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ko" sz="1600">
                <a:solidFill>
                  <a:schemeClr val="dk1"/>
                </a:solidFill>
              </a:rPr>
              <a:t>평가 방식</a:t>
            </a:r>
            <a:endParaRPr sz="16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Char char="-"/>
            </a:pPr>
            <a:r>
              <a:rPr lang="ko" sz="1000">
                <a:solidFill>
                  <a:srgbClr val="222222"/>
                </a:solidFill>
                <a:highlight>
                  <a:srgbClr val="FFFFFF"/>
                </a:highlight>
              </a:rPr>
              <a:t>1차 평가(Public Score): 테스트 데이터 중 랜덤 샘플 된 50%로 채점, 대회 기간 중 공개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Char char="-"/>
            </a:pPr>
            <a:r>
              <a:rPr lang="ko" sz="1000">
                <a:solidFill>
                  <a:srgbClr val="222222"/>
                </a:solidFill>
                <a:highlight>
                  <a:srgbClr val="FFFFFF"/>
                </a:highlight>
              </a:rPr>
              <a:t>2차 평가(Private Score): 나머지 50 % 테스트 데이터로 채점, 대회 종료 직후 공개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0"/>
          <p:cNvSpPr txBox="1"/>
          <p:nvPr>
            <p:ph type="title"/>
          </p:nvPr>
        </p:nvSpPr>
        <p:spPr>
          <a:xfrm>
            <a:off x="311700" y="11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</a:t>
            </a:r>
            <a:r>
              <a:rPr lang="ko"/>
              <a:t>. 최종 결과</a:t>
            </a:r>
            <a:endParaRPr/>
          </a:p>
        </p:txBody>
      </p:sp>
      <p:sp>
        <p:nvSpPr>
          <p:cNvPr id="404" name="Google Shape;404;p50"/>
          <p:cNvSpPr txBox="1"/>
          <p:nvPr/>
        </p:nvSpPr>
        <p:spPr>
          <a:xfrm>
            <a:off x="-1913487" y="3439750"/>
            <a:ext cx="86511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                                                    -PUBLIC Score 기준-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                                              -Logloss score 0.72151 갱신-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                                    &lt;1428팀 / 343위 기록 (+ 상위 24% 달성)&gt;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25" y="916825"/>
            <a:ext cx="4319875" cy="21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725" y="828879"/>
            <a:ext cx="4319875" cy="224369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0"/>
          <p:cNvSpPr txBox="1"/>
          <p:nvPr/>
        </p:nvSpPr>
        <p:spPr>
          <a:xfrm>
            <a:off x="2665163" y="3439750"/>
            <a:ext cx="86511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                                                    -PRIVATE Score 기준-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                                              -Logloss score 0.68963 갱신-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                                    &lt;1428팀 / 250위 기록 (+ 상위 17% 달성)&gt;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1"/>
          <p:cNvSpPr txBox="1"/>
          <p:nvPr>
            <p:ph type="title"/>
          </p:nvPr>
        </p:nvSpPr>
        <p:spPr>
          <a:xfrm>
            <a:off x="311700" y="11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8</a:t>
            </a:r>
            <a:r>
              <a:rPr lang="ko"/>
              <a:t>. </a:t>
            </a:r>
            <a:r>
              <a:rPr lang="ko"/>
              <a:t>시사점 및 개선 방향</a:t>
            </a:r>
            <a:endParaRPr/>
          </a:p>
        </p:txBody>
      </p:sp>
      <p:sp>
        <p:nvSpPr>
          <p:cNvPr id="413" name="Google Shape;413;p51"/>
          <p:cNvSpPr txBox="1"/>
          <p:nvPr/>
        </p:nvSpPr>
        <p:spPr>
          <a:xfrm>
            <a:off x="462100" y="793625"/>
            <a:ext cx="8187300" cy="4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ko"/>
              <a:t>시사점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정형 데이터 셋(</a:t>
            </a:r>
            <a:r>
              <a:rPr lang="ko" sz="1200">
                <a:solidFill>
                  <a:schemeClr val="dk1"/>
                </a:solidFill>
              </a:rPr>
              <a:t>Tabuler)</a:t>
            </a:r>
            <a:r>
              <a:rPr lang="ko" sz="1200"/>
              <a:t> 위주의 머신러닝 문제는 특성 공학이 핵심임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본 경진대회의 경우 도메인 지식이 특히 중요했음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불완전한 데이터 처리 방법에 대해 학습을 진행함 (불균형, 중복, 결측치, 이상치 데이터)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Data leakage를 조심해야 함 (데이콘 경진대회의 경우, 조건이 까다로움)</a:t>
            </a:r>
            <a:endParaRPr sz="12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❏"/>
            </a:pPr>
            <a:r>
              <a:rPr lang="ko"/>
              <a:t>개선 방향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Stacking 앙상블 알고리즘의 적용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더 많은 파생 변수와 catboost 알고리즘의 적용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우수 사례 : </a:t>
            </a:r>
            <a:r>
              <a:rPr lang="ko" sz="1300" u="sng">
                <a:solidFill>
                  <a:schemeClr val="hlink"/>
                </a:solidFill>
                <a:hlinkClick r:id="rId3"/>
              </a:rPr>
              <a:t>https://www.dacon.io/competitions/official/235713/codeshare/2746?page=1&amp;dtype=recent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 sz="1300"/>
              <a:t>후처리(post-processing) 작업의 적용</a:t>
            </a:r>
            <a:endParaRPr sz="1300"/>
          </a:p>
          <a:p>
            <a:pPr indent="-192250" lvl="0" marL="594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-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예측값의 분포를 시험셋의 종속변수 분포에 가깝게 변경 (</a:t>
            </a:r>
            <a:r>
              <a:rPr lang="ko" sz="1100" u="sng">
                <a:solidFill>
                  <a:schemeClr val="accent5"/>
                </a:solid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LANL Earthquake 10th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2250" lvl="0" marL="59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-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예측값이 확률이고 메트릭이 logloss인 경우, 0과 1에 근사한 값을 clip (</a:t>
            </a:r>
            <a:r>
              <a:rPr lang="ko" sz="1100" u="sng">
                <a:solidFill>
                  <a:schemeClr val="accent5"/>
                </a:solidFill>
                <a:latin typeface="Nanum Gothic"/>
                <a:ea typeface="Nanum Gothic"/>
                <a:cs typeface="Nanum Gothic"/>
                <a:sym typeface="Nanum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QUEST 11th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2250" lvl="0" marL="59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-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리더보드 점수가 향상되는 방향으로 예측값을 push (</a:t>
            </a:r>
            <a:r>
              <a:rPr lang="ko" sz="1100" u="sng">
                <a:solidFill>
                  <a:schemeClr val="accent5"/>
                </a:solidFill>
                <a:latin typeface="Nanum Gothic"/>
                <a:ea typeface="Nanum Gothic"/>
                <a:cs typeface="Nanum Gothic"/>
                <a:sym typeface="Nanum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Jigsaw 1st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2250" lvl="0" marL="594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-"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하나의 샘플에서 여러 예측값이 발생한 경우, 하나의 값으로 결합 (</a:t>
            </a:r>
            <a:r>
              <a:rPr lang="ko" sz="1100" u="sng">
                <a:solidFill>
                  <a:schemeClr val="accent5"/>
                </a:solidFill>
                <a:latin typeface="Nanum Gothic"/>
                <a:ea typeface="Nanum Gothic"/>
                <a:cs typeface="Nanum Gothic"/>
                <a:sym typeface="Nanum Gothic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IEEE-CIS 6th</a:t>
            </a: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/>
              <a:t>출처: </a:t>
            </a:r>
            <a:r>
              <a:rPr lang="ko" sz="105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8"/>
              </a:rPr>
              <a:t>https://kaggler-tv.github.io/dku-kaggle-class/main.html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</a:t>
            </a:r>
            <a:r>
              <a:rPr lang="ko"/>
              <a:t>프로젝트 개요 및 진행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634775"/>
            <a:ext cx="8520600" cy="32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데이콘 - 신용카드 사용자 연체 예측 AI 경진대회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ko" sz="1600">
                <a:solidFill>
                  <a:schemeClr val="dk1"/>
                </a:solidFill>
              </a:rPr>
              <a:t>관련 링크 : </a:t>
            </a:r>
            <a:r>
              <a:rPr lang="ko" sz="16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https://dacon.io/competitions/official/235713/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ko" sz="1600">
                <a:solidFill>
                  <a:schemeClr val="dk1"/>
                </a:solidFill>
              </a:rPr>
              <a:t>분석개요</a:t>
            </a:r>
            <a:endParaRPr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</a:rPr>
              <a:t>신용 카드 </a:t>
            </a:r>
            <a:r>
              <a:rPr b="1" lang="ko" sz="1600">
                <a:solidFill>
                  <a:schemeClr val="dk1"/>
                </a:solidFill>
              </a:rPr>
              <a:t>고객의 카드 발급 정보로 신용도</a:t>
            </a:r>
            <a:r>
              <a:rPr lang="ko" sz="1600">
                <a:solidFill>
                  <a:schemeClr val="dk1"/>
                </a:solidFill>
              </a:rPr>
              <a:t>를 예측함</a:t>
            </a:r>
            <a:br>
              <a:rPr lang="ko" sz="1600">
                <a:solidFill>
                  <a:schemeClr val="dk1"/>
                </a:solidFill>
              </a:rPr>
            </a:br>
            <a:r>
              <a:rPr lang="ko" sz="1600">
                <a:solidFill>
                  <a:schemeClr val="dk1"/>
                </a:solidFill>
              </a:rPr>
              <a:t>(연간 소득, 직업, 가족 구성, 부동산 보유 여부 등)</a:t>
            </a:r>
            <a:endParaRPr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</a:rPr>
              <a:t>연체와 관련된 과거 이력 데이터가 없으므로,                                                   연체에 대한 선행 지표를 도출하는 것과 관련이 있음</a:t>
            </a:r>
            <a:endParaRPr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rgbClr val="FF0000"/>
                </a:solidFill>
              </a:rPr>
              <a:t>한정된 변수 및 데이터를 기반으로 예측 모델을 만들기 때문에, </a:t>
            </a:r>
            <a:br>
              <a:rPr lang="ko" sz="1600">
                <a:solidFill>
                  <a:srgbClr val="FF0000"/>
                </a:solidFill>
              </a:rPr>
            </a:br>
            <a:r>
              <a:rPr lang="ko" sz="1600">
                <a:solidFill>
                  <a:srgbClr val="FF0000"/>
                </a:solidFill>
              </a:rPr>
              <a:t>실제 신용도 예측과는 다소 차이가 있을 수 있음</a:t>
            </a:r>
            <a:endParaRPr sz="1600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0975" y="1947225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0975" y="3471213"/>
            <a:ext cx="15240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311700" y="10177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❏"/>
            </a:pPr>
            <a:r>
              <a:rPr lang="ko" sz="1600">
                <a:solidFill>
                  <a:schemeClr val="dk1"/>
                </a:solidFill>
              </a:rPr>
              <a:t>프로젝트 개요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2"/>
          <p:cNvSpPr txBox="1"/>
          <p:nvPr>
            <p:ph type="title"/>
          </p:nvPr>
        </p:nvSpPr>
        <p:spPr>
          <a:xfrm>
            <a:off x="311700" y="11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ko"/>
              <a:t>활용한 라이브러리</a:t>
            </a:r>
            <a:endParaRPr/>
          </a:p>
        </p:txBody>
      </p:sp>
      <p:grpSp>
        <p:nvGrpSpPr>
          <p:cNvPr id="419" name="Google Shape;419;p52"/>
          <p:cNvGrpSpPr/>
          <p:nvPr/>
        </p:nvGrpSpPr>
        <p:grpSpPr>
          <a:xfrm>
            <a:off x="4347888" y="253900"/>
            <a:ext cx="1044600" cy="1254109"/>
            <a:chOff x="1113963" y="1989100"/>
            <a:chExt cx="1044600" cy="1254109"/>
          </a:xfrm>
        </p:grpSpPr>
        <p:sp>
          <p:nvSpPr>
            <p:cNvPr id="420" name="Google Shape;420;p52"/>
            <p:cNvSpPr txBox="1"/>
            <p:nvPr/>
          </p:nvSpPr>
          <p:spPr>
            <a:xfrm>
              <a:off x="1113963" y="2843009"/>
              <a:ext cx="1044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optbinning</a:t>
              </a:r>
              <a:endParaRPr/>
            </a:p>
          </p:txBody>
        </p:sp>
        <p:pic>
          <p:nvPicPr>
            <p:cNvPr id="421" name="Google Shape;421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67050" y="1989100"/>
              <a:ext cx="938425" cy="9384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2" name="Google Shape;42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2388" y="253912"/>
            <a:ext cx="272715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3284" y="3231636"/>
            <a:ext cx="2205901" cy="49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7001" y="1606862"/>
            <a:ext cx="3634837" cy="209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8413" y="684474"/>
            <a:ext cx="2143179" cy="11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5316" y="902703"/>
            <a:ext cx="2205900" cy="882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53872" y="634300"/>
            <a:ext cx="1254100" cy="12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65469" y="4139481"/>
            <a:ext cx="2483200" cy="763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9" name="Google Shape;429;p52"/>
          <p:cNvGrpSpPr/>
          <p:nvPr/>
        </p:nvGrpSpPr>
        <p:grpSpPr>
          <a:xfrm>
            <a:off x="6448613" y="1861175"/>
            <a:ext cx="2239326" cy="1103359"/>
            <a:chOff x="5944688" y="2020000"/>
            <a:chExt cx="2239326" cy="1103359"/>
          </a:xfrm>
        </p:grpSpPr>
        <p:pic>
          <p:nvPicPr>
            <p:cNvPr id="430" name="Google Shape;430;p52"/>
            <p:cNvPicPr preferRelativeResize="0"/>
            <p:nvPr/>
          </p:nvPicPr>
          <p:blipFill rotWithShape="1">
            <a:blip r:embed="rId11">
              <a:alphaModFix/>
            </a:blip>
            <a:srcRect b="39122" l="22673" r="20755" t="23543"/>
            <a:stretch/>
          </p:blipFill>
          <p:spPr>
            <a:xfrm>
              <a:off x="5944688" y="2020000"/>
              <a:ext cx="2239326" cy="83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p52"/>
            <p:cNvSpPr txBox="1"/>
            <p:nvPr/>
          </p:nvSpPr>
          <p:spPr>
            <a:xfrm>
              <a:off x="6587638" y="2723159"/>
              <a:ext cx="1044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Tabnet</a:t>
              </a:r>
              <a:endParaRPr/>
            </a:p>
          </p:txBody>
        </p:sp>
      </p:grpSp>
      <p:pic>
        <p:nvPicPr>
          <p:cNvPr id="432" name="Google Shape;432;p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8425" y="2964523"/>
            <a:ext cx="1634171" cy="11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71995" y="4139475"/>
            <a:ext cx="1893340" cy="7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909963" y="3700901"/>
            <a:ext cx="238625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225418" y="4209800"/>
            <a:ext cx="3076614" cy="8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43175" y="1899201"/>
            <a:ext cx="2483200" cy="109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3"/>
          <p:cNvSpPr txBox="1"/>
          <p:nvPr>
            <p:ph type="ctrTitle"/>
          </p:nvPr>
        </p:nvSpPr>
        <p:spPr>
          <a:xfrm>
            <a:off x="0" y="7445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b="1" lang="ko" sz="5700">
                <a:highlight>
                  <a:srgbClr val="FFFFFF"/>
                </a:highlight>
              </a:rPr>
              <a:t>감사합니다.</a:t>
            </a:r>
            <a:endParaRPr sz="5700"/>
          </a:p>
        </p:txBody>
      </p:sp>
      <p:sp>
        <p:nvSpPr>
          <p:cNvPr id="442" name="Google Shape;442;p53"/>
          <p:cNvSpPr txBox="1"/>
          <p:nvPr>
            <p:ph idx="1" type="subTitle"/>
          </p:nvPr>
        </p:nvSpPr>
        <p:spPr>
          <a:xfrm>
            <a:off x="0" y="4119225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</a:rPr>
              <a:t>TEAM3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프로젝트 개요 및 </a:t>
            </a:r>
            <a:r>
              <a:rPr lang="ko"/>
              <a:t>진행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313825"/>
            <a:ext cx="8520600" cy="3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ko" sz="1600">
                <a:solidFill>
                  <a:schemeClr val="dk1"/>
                </a:solidFill>
              </a:rPr>
              <a:t>분석 필요성</a:t>
            </a:r>
            <a:endParaRPr sz="16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신용등급 정보 </a:t>
            </a:r>
            <a:r>
              <a:rPr lang="ko" sz="1500">
                <a:solidFill>
                  <a:schemeClr val="dk1"/>
                </a:solidFill>
              </a:rPr>
              <a:t>적시성</a:t>
            </a:r>
            <a:r>
              <a:rPr lang="ko" sz="1500">
                <a:solidFill>
                  <a:schemeClr val="dk1"/>
                </a:solidFill>
              </a:rPr>
              <a:t> 저하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정성적 평가에 있어 객관적 근거 제시 미흡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신용도와 비선형적인 관계를 가지는 요소에 대한 부정확한 판단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기업의 입장에서 신용도가 불량한 사람을 미리 예측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이익 극대화 및 손실 최소화 실현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0975" y="1947225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0975" y="3471213"/>
            <a:ext cx="1524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11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/>
              <a:t>. 프로젝트 </a:t>
            </a:r>
            <a:r>
              <a:rPr lang="ko"/>
              <a:t>개요 및 </a:t>
            </a:r>
            <a:r>
              <a:rPr lang="ko"/>
              <a:t>진행</a:t>
            </a:r>
            <a:endParaRPr/>
          </a:p>
        </p:txBody>
      </p:sp>
      <p:grpSp>
        <p:nvGrpSpPr>
          <p:cNvPr id="99" name="Google Shape;99;p18"/>
          <p:cNvGrpSpPr/>
          <p:nvPr/>
        </p:nvGrpSpPr>
        <p:grpSpPr>
          <a:xfrm>
            <a:off x="361667" y="1419925"/>
            <a:ext cx="8307863" cy="914175"/>
            <a:chOff x="361667" y="1191325"/>
            <a:chExt cx="8307863" cy="914175"/>
          </a:xfrm>
        </p:grpSpPr>
        <p:grpSp>
          <p:nvGrpSpPr>
            <p:cNvPr id="100" name="Google Shape;100;p18"/>
            <p:cNvGrpSpPr/>
            <p:nvPr/>
          </p:nvGrpSpPr>
          <p:grpSpPr>
            <a:xfrm>
              <a:off x="361667" y="1191325"/>
              <a:ext cx="8307863" cy="914175"/>
              <a:chOff x="803672" y="1657575"/>
              <a:chExt cx="5864650" cy="914175"/>
            </a:xfrm>
          </p:grpSpPr>
          <p:sp>
            <p:nvSpPr>
              <p:cNvPr id="101" name="Google Shape;101;p18"/>
              <p:cNvSpPr/>
              <p:nvPr/>
            </p:nvSpPr>
            <p:spPr>
              <a:xfrm flipH="1" rot="-5400000">
                <a:off x="5621022" y="1524450"/>
                <a:ext cx="914175" cy="1180425"/>
              </a:xfrm>
              <a:prstGeom prst="flowChartOffpageConnector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8"/>
              <p:cNvSpPr/>
              <p:nvPr/>
            </p:nvSpPr>
            <p:spPr>
              <a:xfrm flipH="1" rot="-5400000">
                <a:off x="4705122" y="1524450"/>
                <a:ext cx="914175" cy="1180425"/>
              </a:xfrm>
              <a:prstGeom prst="flowChartOffpageConnector">
                <a:avLst/>
              </a:prstGeom>
              <a:solidFill>
                <a:srgbClr val="D9D9D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8"/>
              <p:cNvSpPr/>
              <p:nvPr/>
            </p:nvSpPr>
            <p:spPr>
              <a:xfrm flipH="1" rot="-5400000">
                <a:off x="3764822" y="1524450"/>
                <a:ext cx="914175" cy="1180425"/>
              </a:xfrm>
              <a:prstGeom prst="flowChartOffpageConnector">
                <a:avLst/>
              </a:prstGeom>
              <a:solidFill>
                <a:srgbClr val="EFEFE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8"/>
              <p:cNvSpPr/>
              <p:nvPr/>
            </p:nvSpPr>
            <p:spPr>
              <a:xfrm flipH="1" rot="-5400000">
                <a:off x="2808747" y="1524450"/>
                <a:ext cx="914175" cy="1180425"/>
              </a:xfrm>
              <a:prstGeom prst="flowChartOffpageConnector">
                <a:avLst/>
              </a:prstGeom>
              <a:solidFill>
                <a:srgbClr val="F3F3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8"/>
              <p:cNvSpPr/>
              <p:nvPr/>
            </p:nvSpPr>
            <p:spPr>
              <a:xfrm flipH="1" rot="-5400000">
                <a:off x="1862722" y="1524450"/>
                <a:ext cx="914175" cy="1180425"/>
              </a:xfrm>
              <a:prstGeom prst="flowChartOffpageConnector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8"/>
              <p:cNvSpPr/>
              <p:nvPr/>
            </p:nvSpPr>
            <p:spPr>
              <a:xfrm flipH="1" rot="-5400000">
                <a:off x="936797" y="1524450"/>
                <a:ext cx="914175" cy="1180425"/>
              </a:xfrm>
              <a:prstGeom prst="flowChartOffpageConnector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" name="Google Shape;107;p18"/>
            <p:cNvSpPr txBox="1"/>
            <p:nvPr/>
          </p:nvSpPr>
          <p:spPr>
            <a:xfrm>
              <a:off x="528375" y="1463775"/>
              <a:ext cx="123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비즈니스 이해</a:t>
              </a:r>
              <a:endParaRPr sz="1200"/>
            </a:p>
          </p:txBody>
        </p:sp>
        <p:sp>
          <p:nvSpPr>
            <p:cNvPr id="108" name="Google Shape;108;p18"/>
            <p:cNvSpPr txBox="1"/>
            <p:nvPr/>
          </p:nvSpPr>
          <p:spPr>
            <a:xfrm>
              <a:off x="2065525" y="1463775"/>
              <a:ext cx="1155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데이터 이해</a:t>
              </a:r>
              <a:endParaRPr sz="1200"/>
            </a:p>
          </p:txBody>
        </p:sp>
        <p:sp>
          <p:nvSpPr>
            <p:cNvPr id="109" name="Google Shape;109;p18"/>
            <p:cNvSpPr txBox="1"/>
            <p:nvPr/>
          </p:nvSpPr>
          <p:spPr>
            <a:xfrm>
              <a:off x="3342088" y="1463775"/>
              <a:ext cx="105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데이터 처리</a:t>
              </a:r>
              <a:endParaRPr sz="1200"/>
            </a:p>
          </p:txBody>
        </p:sp>
        <p:sp>
          <p:nvSpPr>
            <p:cNvPr id="110" name="Google Shape;110;p18"/>
            <p:cNvSpPr txBox="1"/>
            <p:nvPr/>
          </p:nvSpPr>
          <p:spPr>
            <a:xfrm>
              <a:off x="4754525" y="1463775"/>
              <a:ext cx="855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모델링</a:t>
              </a:r>
              <a:endParaRPr sz="1200"/>
            </a:p>
          </p:txBody>
        </p:sp>
        <p:sp>
          <p:nvSpPr>
            <p:cNvPr id="111" name="Google Shape;111;p18"/>
            <p:cNvSpPr txBox="1"/>
            <p:nvPr/>
          </p:nvSpPr>
          <p:spPr>
            <a:xfrm>
              <a:off x="6280025" y="1463763"/>
              <a:ext cx="855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평가</a:t>
              </a:r>
              <a:endParaRPr sz="1200"/>
            </a:p>
          </p:txBody>
        </p:sp>
        <p:sp>
          <p:nvSpPr>
            <p:cNvPr id="112" name="Google Shape;112;p18"/>
            <p:cNvSpPr txBox="1"/>
            <p:nvPr/>
          </p:nvSpPr>
          <p:spPr>
            <a:xfrm>
              <a:off x="7574075" y="1463775"/>
              <a:ext cx="855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/>
                <a:t>구축</a:t>
              </a:r>
              <a:endParaRPr sz="1200"/>
            </a:p>
          </p:txBody>
        </p:sp>
      </p:grpSp>
      <p:grpSp>
        <p:nvGrpSpPr>
          <p:cNvPr id="113" name="Google Shape;113;p18"/>
          <p:cNvGrpSpPr/>
          <p:nvPr/>
        </p:nvGrpSpPr>
        <p:grpSpPr>
          <a:xfrm>
            <a:off x="357475" y="2648100"/>
            <a:ext cx="8145800" cy="692700"/>
            <a:chOff x="357475" y="2267100"/>
            <a:chExt cx="8145800" cy="692700"/>
          </a:xfrm>
        </p:grpSpPr>
        <p:sp>
          <p:nvSpPr>
            <p:cNvPr id="114" name="Google Shape;114;p18"/>
            <p:cNvSpPr txBox="1"/>
            <p:nvPr/>
          </p:nvSpPr>
          <p:spPr>
            <a:xfrm>
              <a:off x="357475" y="2267100"/>
              <a:ext cx="1390500" cy="69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- </a:t>
              </a:r>
              <a:r>
                <a:rPr lang="ko" sz="1000"/>
                <a:t>도메인 지식 습득</a:t>
              </a:r>
              <a:endParaRPr sz="10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- 프로젝</a:t>
              </a:r>
              <a:r>
                <a:rPr lang="ko" sz="1000"/>
                <a:t>트 계획 및 목표 </a:t>
              </a:r>
              <a:endParaRPr sz="10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115" name="Google Shape;115;p18"/>
            <p:cNvSpPr txBox="1"/>
            <p:nvPr/>
          </p:nvSpPr>
          <p:spPr>
            <a:xfrm>
              <a:off x="1748025" y="2267100"/>
              <a:ext cx="1390500" cy="6927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- </a:t>
              </a:r>
              <a:r>
                <a:rPr lang="ko" sz="1000"/>
                <a:t>데이터 탐색 </a:t>
              </a:r>
              <a:r>
                <a:rPr lang="ko" sz="1000"/>
                <a:t>및 분석</a:t>
              </a:r>
              <a:endParaRPr sz="10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- 데이</a:t>
              </a:r>
              <a:r>
                <a:rPr lang="ko" sz="1000"/>
                <a:t>터 시각화</a:t>
              </a:r>
              <a:endParaRPr sz="10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116" name="Google Shape;116;p18"/>
            <p:cNvSpPr txBox="1"/>
            <p:nvPr/>
          </p:nvSpPr>
          <p:spPr>
            <a:xfrm>
              <a:off x="3138575" y="2267100"/>
              <a:ext cx="1390500" cy="692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- </a:t>
              </a:r>
              <a:r>
                <a:rPr lang="ko" sz="1000"/>
                <a:t>데이터 전처리</a:t>
              </a:r>
              <a:endParaRPr sz="10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chemeClr val="dk1"/>
                  </a:solidFill>
                </a:rPr>
                <a:t>- 특</a:t>
              </a:r>
              <a:r>
                <a:rPr lang="ko" sz="1000">
                  <a:solidFill>
                    <a:schemeClr val="dk1"/>
                  </a:solidFill>
                </a:rPr>
                <a:t>성 공학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117" name="Google Shape;117;p18"/>
            <p:cNvSpPr txBox="1"/>
            <p:nvPr/>
          </p:nvSpPr>
          <p:spPr>
            <a:xfrm>
              <a:off x="4529075" y="2267100"/>
              <a:ext cx="1390500" cy="6927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- </a:t>
              </a:r>
              <a:r>
                <a:rPr lang="ko" sz="1000"/>
                <a:t>모델링</a:t>
              </a:r>
              <a:endParaRPr sz="10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- Feature Selection</a:t>
              </a:r>
              <a:endParaRPr sz="10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- 비교/개선/앙상블</a:t>
              </a:r>
              <a:endParaRPr sz="1000"/>
            </a:p>
          </p:txBody>
        </p:sp>
        <p:sp>
          <p:nvSpPr>
            <p:cNvPr id="118" name="Google Shape;118;p18"/>
            <p:cNvSpPr txBox="1"/>
            <p:nvPr/>
          </p:nvSpPr>
          <p:spPr>
            <a:xfrm>
              <a:off x="5919675" y="2267100"/>
              <a:ext cx="1291800" cy="6927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- </a:t>
              </a:r>
              <a:r>
                <a:rPr lang="ko" sz="1000"/>
                <a:t>제출 결과 평가</a:t>
              </a:r>
              <a:endParaRPr sz="10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- 검토 및 개선</a:t>
              </a:r>
              <a:endParaRPr sz="10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119" name="Google Shape;119;p18"/>
            <p:cNvSpPr txBox="1"/>
            <p:nvPr/>
          </p:nvSpPr>
          <p:spPr>
            <a:xfrm>
              <a:off x="7211475" y="2267100"/>
              <a:ext cx="1291800" cy="6927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- </a:t>
              </a:r>
              <a:r>
                <a:rPr lang="ko" sz="1000"/>
                <a:t>최종 결과 제출</a:t>
              </a:r>
              <a:endParaRPr sz="10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/>
                <a:t>- 최종 발표자료 작성</a:t>
              </a:r>
              <a:endParaRPr sz="10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</p:grpSp>
      <p:sp>
        <p:nvSpPr>
          <p:cNvPr id="120" name="Google Shape;120;p18"/>
          <p:cNvSpPr txBox="1"/>
          <p:nvPr/>
        </p:nvSpPr>
        <p:spPr>
          <a:xfrm>
            <a:off x="311700" y="7936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❏"/>
            </a:pPr>
            <a:r>
              <a:rPr lang="ko" sz="1600">
                <a:solidFill>
                  <a:schemeClr val="dk1"/>
                </a:solidFill>
              </a:rPr>
              <a:t>프로젝트 진행</a:t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7883750" y="926300"/>
            <a:ext cx="90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2021.05.24</a:t>
            </a:r>
            <a:endParaRPr sz="1100"/>
          </a:p>
        </p:txBody>
      </p:sp>
      <p:cxnSp>
        <p:nvCxnSpPr>
          <p:cNvPr id="122" name="Google Shape;122;p18"/>
          <p:cNvCxnSpPr/>
          <p:nvPr/>
        </p:nvCxnSpPr>
        <p:spPr>
          <a:xfrm flipH="1" rot="-5400000">
            <a:off x="7318017" y="2164300"/>
            <a:ext cx="2301300" cy="422100"/>
          </a:xfrm>
          <a:prstGeom prst="bentConnector3">
            <a:avLst>
              <a:gd fmla="val -3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</a:t>
            </a:r>
            <a:r>
              <a:rPr lang="ko"/>
              <a:t>데이터 확인 및 문제 파악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ko">
                <a:solidFill>
                  <a:schemeClr val="dk1"/>
                </a:solidFill>
              </a:rPr>
              <a:t>정량</a:t>
            </a:r>
            <a:r>
              <a:rPr lang="ko">
                <a:solidFill>
                  <a:schemeClr val="dk1"/>
                </a:solidFill>
              </a:rPr>
              <a:t>적 분석 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</a:rPr>
              <a:t>훈련 데이터 셋 : 26,457 rows X ( </a:t>
            </a:r>
            <a:r>
              <a:rPr lang="ko" sz="1600">
                <a:solidFill>
                  <a:schemeClr val="dk1"/>
                </a:solidFill>
              </a:rPr>
              <a:t>18 features + 1 target )</a:t>
            </a:r>
            <a:endParaRPr sz="16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br>
              <a:rPr lang="ko">
                <a:solidFill>
                  <a:schemeClr val="dk1"/>
                </a:solidFill>
              </a:rPr>
            </a:br>
            <a:br>
              <a:rPr lang="ko">
                <a:solidFill>
                  <a:schemeClr val="dk1"/>
                </a:solidFill>
              </a:rPr>
            </a:br>
            <a:br>
              <a:rPr lang="k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ko" sz="1600">
                <a:solidFill>
                  <a:schemeClr val="dk1"/>
                </a:solidFill>
              </a:rPr>
              <a:t>평가 데이터 셋 : 10,000 rows </a:t>
            </a:r>
            <a:r>
              <a:rPr lang="ko" sz="1600">
                <a:solidFill>
                  <a:schemeClr val="dk1"/>
                </a:solidFill>
              </a:rPr>
              <a:t>X ( 18 features )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25" y="2114550"/>
            <a:ext cx="8073027" cy="9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25" y="3690975"/>
            <a:ext cx="8129075" cy="860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3. 데이터 확인 및 문제 파악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11700" y="1033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ko">
                <a:solidFill>
                  <a:schemeClr val="dk1"/>
                </a:solidFill>
              </a:rPr>
              <a:t>데이</a:t>
            </a:r>
            <a:r>
              <a:rPr lang="ko">
                <a:solidFill>
                  <a:schemeClr val="dk1"/>
                </a:solidFill>
              </a:rPr>
              <a:t>터 특성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37" name="Google Shape;137;p20"/>
          <p:cNvGraphicFramePr/>
          <p:nvPr/>
        </p:nvGraphicFramePr>
        <p:xfrm>
          <a:off x="846225" y="151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{EEFDC901-5785-435C-833E-829D317055A9}</a:tableStyleId>
              </a:tblPr>
              <a:tblGrid>
                <a:gridCol w="1202525"/>
                <a:gridCol w="1202525"/>
                <a:gridCol w="1202525"/>
                <a:gridCol w="1202525"/>
                <a:gridCol w="1202525"/>
                <a:gridCol w="1202525"/>
              </a:tblGrid>
              <a:tr h="3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특성 이름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데이터 유형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특성 이름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설명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데이터 유형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gender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성별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binary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DAYS_BIRTH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나이 (일수로 계산)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numeric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car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차량 소유 여부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binary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DAYS_EMPLOYED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근속일 수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numeric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reality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부동산 소유 여부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binary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FLAG_MOBIL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핸드폰 소유 여부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binary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0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child_num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자녀 수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numeric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work_phone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업무용 전화 소유 여부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binary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0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income_total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연간 소득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numeric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phone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전화 소유 여부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binary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0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income_type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소득 분류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category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email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이메일 소유 여부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binary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0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edu_type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교육 수준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category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occyp_type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직종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category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0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family_type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결혼 여부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category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family_size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가족 규모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numeric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0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house_type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거주 형태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category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begin_month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신용카드 </a:t>
                      </a:r>
                      <a:r>
                        <a:rPr lang="ko" sz="1000"/>
                        <a:t>이용 기간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numeric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데이터 확인 및 문제 파악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11700" y="1076275"/>
            <a:ext cx="416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ko">
                <a:solidFill>
                  <a:schemeClr val="dk1"/>
                </a:solidFill>
              </a:rPr>
              <a:t>훈</a:t>
            </a:r>
            <a:r>
              <a:rPr lang="ko">
                <a:solidFill>
                  <a:schemeClr val="dk1"/>
                </a:solidFill>
              </a:rPr>
              <a:t>련 데이터 분포 시각화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400">
                <a:solidFill>
                  <a:schemeClr val="dk1"/>
                </a:solidFill>
              </a:rPr>
              <a:t>레이블 별 데이터 불균형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400">
                <a:solidFill>
                  <a:schemeClr val="dk1"/>
                </a:solidFill>
              </a:rPr>
              <a:t>각 특성 별 데이터 분포 </a:t>
            </a:r>
            <a:br>
              <a:rPr lang="k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25" y="2811450"/>
            <a:ext cx="3221200" cy="21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475" y="2185750"/>
            <a:ext cx="2792374" cy="6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700" y="445025"/>
            <a:ext cx="3822440" cy="439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